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5" r:id="rId2"/>
    <p:sldId id="602" r:id="rId3"/>
    <p:sldId id="549" r:id="rId4"/>
    <p:sldId id="557" r:id="rId5"/>
    <p:sldId id="558" r:id="rId6"/>
    <p:sldId id="578" r:id="rId7"/>
    <p:sldId id="579" r:id="rId8"/>
    <p:sldId id="561" r:id="rId9"/>
    <p:sldId id="565" r:id="rId10"/>
    <p:sldId id="566" r:id="rId11"/>
    <p:sldId id="260" r:id="rId12"/>
    <p:sldId id="596" r:id="rId13"/>
    <p:sldId id="593" r:id="rId14"/>
    <p:sldId id="597" r:id="rId15"/>
    <p:sldId id="262" r:id="rId16"/>
    <p:sldId id="598" r:id="rId17"/>
    <p:sldId id="594" r:id="rId18"/>
    <p:sldId id="599" r:id="rId19"/>
    <p:sldId id="263" r:id="rId20"/>
    <p:sldId id="600" r:id="rId21"/>
    <p:sldId id="601" r:id="rId22"/>
    <p:sldId id="595" r:id="rId23"/>
    <p:sldId id="267" r:id="rId24"/>
    <p:sldId id="580" r:id="rId25"/>
    <p:sldId id="547" r:id="rId26"/>
    <p:sldId id="581" r:id="rId27"/>
    <p:sldId id="264" r:id="rId28"/>
    <p:sldId id="577" r:id="rId29"/>
    <p:sldId id="5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6"/>
    <p:restoredTop sz="69992"/>
  </p:normalViewPr>
  <p:slideViewPr>
    <p:cSldViewPr snapToGrid="0" snapToObjects="1">
      <p:cViewPr varScale="1">
        <p:scale>
          <a:sx n="145" d="100"/>
          <a:sy n="145" d="100"/>
        </p:scale>
        <p:origin x="4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BD3C9-261B-844C-8713-F84B31F112A9}" type="datetimeFigureOut">
              <a:rPr lang="en-US" smtClean="0"/>
              <a:t>7/13/21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F0530-8FFA-B64C-9A1A-E1928636B235}" type="slidenum">
              <a:rPr lang="en-US" smtClean="0"/>
              <a:t>‹#›</a:t>
            </a:fld>
            <a:endParaRPr lang="en-US"/>
          </a:p>
        </p:txBody>
      </p:sp>
    </p:spTree>
    <p:extLst>
      <p:ext uri="{BB962C8B-B14F-4D97-AF65-F5344CB8AC3E}">
        <p14:creationId xmlns:p14="http://schemas.microsoft.com/office/powerpoint/2010/main" val="230490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terrestrial biosphere models, which are the land surface component of Earth system models, predict leaf-level photosynthesis via this diagram</a:t>
            </a:r>
          </a:p>
          <a:p>
            <a:endParaRPr lang="en-US" dirty="0"/>
          </a:p>
          <a:p>
            <a:r>
              <a:rPr lang="en-US" dirty="0"/>
              <a:t>Terrestrial biosphere models commonly predict leaf-level photosynthesis via relationships between leaf nutrient content and photosynthetic capacity.</a:t>
            </a:r>
          </a:p>
          <a:p>
            <a:endParaRPr lang="en-US" dirty="0"/>
          </a:p>
          <a:p>
            <a:r>
              <a:rPr lang="en-US" dirty="0"/>
              <a:t>However, leaf nutrient content is often predicted by soil resource availability,</a:t>
            </a:r>
          </a:p>
          <a:p>
            <a:endParaRPr lang="en-US" dirty="0"/>
          </a:p>
          <a:p>
            <a:r>
              <a:rPr lang="en-US" dirty="0"/>
              <a:t>Which means that TBMs indirectly predict photosynthetic capacity and leaf-level photosynthesis from soil resource availability</a:t>
            </a:r>
          </a:p>
          <a:p>
            <a:endParaRPr lang="en-US" dirty="0"/>
          </a:p>
          <a:p>
            <a:endParaRPr lang="en-US" dirty="0"/>
          </a:p>
          <a:p>
            <a:r>
              <a:rPr lang="en-US" dirty="0"/>
              <a:t>Soil resource -&gt; leaf nutrient content (</a:t>
            </a:r>
            <a:r>
              <a:rPr lang="en-US" dirty="0" err="1"/>
              <a:t>Firn</a:t>
            </a:r>
            <a:r>
              <a:rPr lang="en-US" dirty="0"/>
              <a:t> et al. 2019): </a:t>
            </a:r>
            <a:r>
              <a:rPr lang="en-US" dirty="0" err="1"/>
              <a:t>NutNet</a:t>
            </a:r>
            <a:r>
              <a:rPr lang="en-US" dirty="0"/>
              <a:t> meeting July 2021</a:t>
            </a:r>
          </a:p>
          <a:p>
            <a:endParaRPr lang="en-US" dirty="0"/>
          </a:p>
          <a:p>
            <a:endParaRPr lang="en-US" dirty="0"/>
          </a:p>
          <a:p>
            <a:r>
              <a:rPr lang="en-US" dirty="0"/>
              <a:t>Set up differently (options)</a:t>
            </a:r>
          </a:p>
          <a:p>
            <a:r>
              <a:rPr lang="en-US" dirty="0"/>
              <a:t>We don't really have a good grasp of what leaves are doing (we don't have photosynthetic data in the field)</a:t>
            </a:r>
          </a:p>
          <a:p>
            <a:endParaRPr lang="en-US" dirty="0"/>
          </a:p>
          <a:p>
            <a:r>
              <a:rPr lang="en-US" dirty="0"/>
              <a:t>A few meta-analyses, but not a ton of data (photosynthesis)</a:t>
            </a:r>
          </a:p>
          <a:p>
            <a:endParaRPr lang="en-US" dirty="0"/>
          </a:p>
          <a:p>
            <a:r>
              <a:rPr lang="en-US" dirty="0"/>
              <a:t>Add extra bit about when and where it might be better to do what option (option 1: dry system); (option 2: open canopy vs. closed canopy)</a:t>
            </a:r>
          </a:p>
        </p:txBody>
      </p:sp>
      <p:sp>
        <p:nvSpPr>
          <p:cNvPr id="4" name="Slide Number Placeholder 3"/>
          <p:cNvSpPr>
            <a:spLocks noGrp="1"/>
          </p:cNvSpPr>
          <p:nvPr>
            <p:ph type="sldNum" sz="quarter" idx="5"/>
          </p:nvPr>
        </p:nvSpPr>
        <p:spPr/>
        <p:txBody>
          <a:bodyPr/>
          <a:lstStyle/>
          <a:p>
            <a:fld id="{5244E996-A8DB-CE40-87C4-176C80B5D0D6}" type="slidenum">
              <a:rPr lang="en-US" smtClean="0"/>
              <a:t>3</a:t>
            </a:fld>
            <a:endParaRPr lang="en-US"/>
          </a:p>
        </p:txBody>
      </p:sp>
    </p:spTree>
    <p:extLst>
      <p:ext uri="{BB962C8B-B14F-4D97-AF65-F5344CB8AC3E}">
        <p14:creationId xmlns:p14="http://schemas.microsoft.com/office/powerpoint/2010/main" val="180082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12</a:t>
            </a:fld>
            <a:endParaRPr lang="en-US"/>
          </a:p>
        </p:txBody>
      </p:sp>
    </p:spTree>
    <p:extLst>
      <p:ext uri="{BB962C8B-B14F-4D97-AF65-F5344CB8AC3E}">
        <p14:creationId xmlns:p14="http://schemas.microsoft.com/office/powerpoint/2010/main" val="223035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increases with leaf nitrogen per unit leaf area corresponded with an increase in photosynthetic nitrogen-use efficiency</a:t>
            </a:r>
          </a:p>
          <a:p>
            <a:endParaRPr lang="en-US" dirty="0"/>
          </a:p>
          <a:p>
            <a:r>
              <a:rPr lang="en-US" dirty="0"/>
              <a:t>However, this did not correspond with a change in intrinsic water-use efficiency</a:t>
            </a:r>
          </a:p>
          <a:p>
            <a:endParaRPr lang="en-US" dirty="0"/>
          </a:p>
          <a:p>
            <a:r>
              <a:rPr lang="en-US" dirty="0"/>
              <a:t>Put in hypothesized pattern before revealing figure</a:t>
            </a:r>
          </a:p>
        </p:txBody>
      </p:sp>
      <p:sp>
        <p:nvSpPr>
          <p:cNvPr id="4" name="Slide Number Placeholder 3"/>
          <p:cNvSpPr>
            <a:spLocks noGrp="1"/>
          </p:cNvSpPr>
          <p:nvPr>
            <p:ph type="sldNum" sz="quarter" idx="5"/>
          </p:nvPr>
        </p:nvSpPr>
        <p:spPr/>
        <p:txBody>
          <a:bodyPr/>
          <a:lstStyle/>
          <a:p>
            <a:fld id="{10BF0530-8FFA-B64C-9A1A-E1928636B235}" type="slidenum">
              <a:rPr lang="en-US" smtClean="0"/>
              <a:t>15</a:t>
            </a:fld>
            <a:endParaRPr lang="en-US"/>
          </a:p>
        </p:txBody>
      </p:sp>
    </p:spTree>
    <p:extLst>
      <p:ext uri="{BB962C8B-B14F-4D97-AF65-F5344CB8AC3E}">
        <p14:creationId xmlns:p14="http://schemas.microsoft.com/office/powerpoint/2010/main" val="1046429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increases with leaf nitrogen per unit leaf area corresponded with an increase in photosynthetic nitrogen-use efficiency</a:t>
            </a:r>
          </a:p>
          <a:p>
            <a:endParaRPr lang="en-US" dirty="0"/>
          </a:p>
          <a:p>
            <a:r>
              <a:rPr lang="en-US" dirty="0"/>
              <a:t>However, this did not correspond with a change in intrinsic water-use efficiency</a:t>
            </a:r>
          </a:p>
          <a:p>
            <a:endParaRPr lang="en-US" dirty="0"/>
          </a:p>
          <a:p>
            <a:r>
              <a:rPr lang="en-US" dirty="0"/>
              <a:t>Put in hypothesized pattern before revealing figure</a:t>
            </a:r>
          </a:p>
        </p:txBody>
      </p:sp>
      <p:sp>
        <p:nvSpPr>
          <p:cNvPr id="4" name="Slide Number Placeholder 3"/>
          <p:cNvSpPr>
            <a:spLocks noGrp="1"/>
          </p:cNvSpPr>
          <p:nvPr>
            <p:ph type="sldNum" sz="quarter" idx="5"/>
          </p:nvPr>
        </p:nvSpPr>
        <p:spPr/>
        <p:txBody>
          <a:bodyPr/>
          <a:lstStyle/>
          <a:p>
            <a:fld id="{10BF0530-8FFA-B64C-9A1A-E1928636B235}" type="slidenum">
              <a:rPr lang="en-US" smtClean="0"/>
              <a:t>16</a:t>
            </a:fld>
            <a:endParaRPr lang="en-US"/>
          </a:p>
        </p:txBody>
      </p:sp>
    </p:spTree>
    <p:extLst>
      <p:ext uri="{BB962C8B-B14F-4D97-AF65-F5344CB8AC3E}">
        <p14:creationId xmlns:p14="http://schemas.microsoft.com/office/powerpoint/2010/main" val="201617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increases with leaf nitrogen per unit leaf area corresponded with an increase in photosynthetic nitrogen-use efficiency</a:t>
            </a:r>
          </a:p>
          <a:p>
            <a:endParaRPr lang="en-US" dirty="0"/>
          </a:p>
          <a:p>
            <a:r>
              <a:rPr lang="en-US" dirty="0"/>
              <a:t>However, this did not correspond with a change in intrinsic water-use efficiency</a:t>
            </a:r>
          </a:p>
          <a:p>
            <a:endParaRPr lang="en-US" dirty="0"/>
          </a:p>
          <a:p>
            <a:r>
              <a:rPr lang="en-US" dirty="0"/>
              <a:t>Put in hypothesized pattern before revealing figure</a:t>
            </a:r>
          </a:p>
        </p:txBody>
      </p:sp>
      <p:sp>
        <p:nvSpPr>
          <p:cNvPr id="4" name="Slide Number Placeholder 3"/>
          <p:cNvSpPr>
            <a:spLocks noGrp="1"/>
          </p:cNvSpPr>
          <p:nvPr>
            <p:ph type="sldNum" sz="quarter" idx="5"/>
          </p:nvPr>
        </p:nvSpPr>
        <p:spPr/>
        <p:txBody>
          <a:bodyPr/>
          <a:lstStyle/>
          <a:p>
            <a:fld id="{10BF0530-8FFA-B64C-9A1A-E1928636B235}" type="slidenum">
              <a:rPr lang="en-US" smtClean="0"/>
              <a:t>17</a:t>
            </a:fld>
            <a:endParaRPr lang="en-US"/>
          </a:p>
        </p:txBody>
      </p:sp>
    </p:spTree>
    <p:extLst>
      <p:ext uri="{BB962C8B-B14F-4D97-AF65-F5344CB8AC3E}">
        <p14:creationId xmlns:p14="http://schemas.microsoft.com/office/powerpoint/2010/main" val="165710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increases with leaf nitrogen per unit leaf area corresponded with an increase in photosynthetic nitrogen-use efficiency</a:t>
            </a:r>
          </a:p>
          <a:p>
            <a:endParaRPr lang="en-US" dirty="0"/>
          </a:p>
          <a:p>
            <a:r>
              <a:rPr lang="en-US" dirty="0"/>
              <a:t>However, this did not correspond with a change in intrinsic water-use efficiency</a:t>
            </a:r>
          </a:p>
          <a:p>
            <a:endParaRPr lang="en-US" dirty="0"/>
          </a:p>
          <a:p>
            <a:r>
              <a:rPr lang="en-US" dirty="0"/>
              <a:t>Put in hypothesized pattern before revealing figure</a:t>
            </a:r>
          </a:p>
        </p:txBody>
      </p:sp>
      <p:sp>
        <p:nvSpPr>
          <p:cNvPr id="4" name="Slide Number Placeholder 3"/>
          <p:cNvSpPr>
            <a:spLocks noGrp="1"/>
          </p:cNvSpPr>
          <p:nvPr>
            <p:ph type="sldNum" sz="quarter" idx="5"/>
          </p:nvPr>
        </p:nvSpPr>
        <p:spPr/>
        <p:txBody>
          <a:bodyPr/>
          <a:lstStyle/>
          <a:p>
            <a:fld id="{10BF0530-8FFA-B64C-9A1A-E1928636B235}" type="slidenum">
              <a:rPr lang="en-US" smtClean="0"/>
              <a:t>18</a:t>
            </a:fld>
            <a:endParaRPr lang="en-US"/>
          </a:p>
        </p:txBody>
      </p:sp>
    </p:spTree>
    <p:extLst>
      <p:ext uri="{BB962C8B-B14F-4D97-AF65-F5344CB8AC3E}">
        <p14:creationId xmlns:p14="http://schemas.microsoft.com/office/powerpoint/2010/main" val="222452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Increases in leaf-level photosynthesis did not correspond with increases in whole plant growth.</a:t>
            </a:r>
          </a:p>
          <a:p>
            <a:endParaRPr lang="en-US" dirty="0"/>
          </a:p>
          <a:p>
            <a:r>
              <a:rPr lang="en-US" dirty="0"/>
              <a:t>This was observed for both whole plant growth metrics, where soil nitrogen availability did not affect the relative change in basal area, or relative </a:t>
            </a:r>
            <a:r>
              <a:rPr lang="en-US"/>
              <a:t>growth </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19</a:t>
            </a:fld>
            <a:endParaRPr lang="en-US"/>
          </a:p>
        </p:txBody>
      </p:sp>
    </p:spTree>
    <p:extLst>
      <p:ext uri="{BB962C8B-B14F-4D97-AF65-F5344CB8AC3E}">
        <p14:creationId xmlns:p14="http://schemas.microsoft.com/office/powerpoint/2010/main" val="1266327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Increases in leaf-level photosynthesis did not correspond with increases in whole plant growth.</a:t>
            </a:r>
          </a:p>
          <a:p>
            <a:endParaRPr lang="en-US" dirty="0"/>
          </a:p>
          <a:p>
            <a:r>
              <a:rPr lang="en-US" dirty="0"/>
              <a:t>This was observed for both whole plant growth metrics, where soil nitrogen availability did not affect the relative change in basal area, or relative </a:t>
            </a:r>
            <a:r>
              <a:rPr lang="en-US"/>
              <a:t>growth </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20</a:t>
            </a:fld>
            <a:endParaRPr lang="en-US"/>
          </a:p>
        </p:txBody>
      </p:sp>
    </p:spTree>
    <p:extLst>
      <p:ext uri="{BB962C8B-B14F-4D97-AF65-F5344CB8AC3E}">
        <p14:creationId xmlns:p14="http://schemas.microsoft.com/office/powerpoint/2010/main" val="259528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availability over a day/week- what degree of photosynthetic stimulation you get with </a:t>
            </a:r>
            <a:r>
              <a:rPr lang="en-US" dirty="0" err="1"/>
              <a:t>Jmax:Vcmax</a:t>
            </a:r>
            <a:endParaRPr lang="en-US" dirty="0"/>
          </a:p>
          <a:p>
            <a:r>
              <a:rPr lang="en-US" dirty="0"/>
              <a:t>- How much added carbon assimilation is happening</a:t>
            </a:r>
          </a:p>
          <a:p>
            <a:endParaRPr lang="en-US" dirty="0"/>
          </a:p>
          <a:p>
            <a:r>
              <a:rPr lang="en-US" dirty="0"/>
              <a:t>acclimating to highest light point of day</a:t>
            </a:r>
          </a:p>
        </p:txBody>
      </p:sp>
      <p:sp>
        <p:nvSpPr>
          <p:cNvPr id="4" name="Slide Number Placeholder 3"/>
          <p:cNvSpPr>
            <a:spLocks noGrp="1"/>
          </p:cNvSpPr>
          <p:nvPr>
            <p:ph type="sldNum" sz="quarter" idx="5"/>
          </p:nvPr>
        </p:nvSpPr>
        <p:spPr/>
        <p:txBody>
          <a:bodyPr/>
          <a:lstStyle/>
          <a:p>
            <a:fld id="{10BF0530-8FFA-B64C-9A1A-E1928636B235}" type="slidenum">
              <a:rPr lang="en-US" smtClean="0"/>
              <a:t>27</a:t>
            </a:fld>
            <a:endParaRPr lang="en-US"/>
          </a:p>
        </p:txBody>
      </p:sp>
    </p:spTree>
    <p:extLst>
      <p:ext uri="{BB962C8B-B14F-4D97-AF65-F5344CB8AC3E}">
        <p14:creationId xmlns:p14="http://schemas.microsoft.com/office/powerpoint/2010/main" val="1927906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Abdola-zadi</a:t>
            </a:r>
            <a:endParaRPr lang="en-US" dirty="0"/>
          </a:p>
        </p:txBody>
      </p:sp>
      <p:sp>
        <p:nvSpPr>
          <p:cNvPr id="4" name="Slide Number Placeholder 3"/>
          <p:cNvSpPr>
            <a:spLocks noGrp="1"/>
          </p:cNvSpPr>
          <p:nvPr>
            <p:ph type="sldNum" sz="quarter" idx="5"/>
          </p:nvPr>
        </p:nvSpPr>
        <p:spPr/>
        <p:txBody>
          <a:bodyPr/>
          <a:lstStyle/>
          <a:p>
            <a:fld id="{FC86132A-9F73-5048-ADCD-3F9CC016FE18}" type="slidenum">
              <a:rPr lang="en-US" smtClean="0"/>
              <a:t>28</a:t>
            </a:fld>
            <a:endParaRPr lang="en-US"/>
          </a:p>
        </p:txBody>
      </p:sp>
    </p:spTree>
    <p:extLst>
      <p:ext uri="{BB962C8B-B14F-4D97-AF65-F5344CB8AC3E}">
        <p14:creationId xmlns:p14="http://schemas.microsoft.com/office/powerpoint/2010/main" val="203994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29</a:t>
            </a:fld>
            <a:endParaRPr lang="en-US"/>
          </a:p>
        </p:txBody>
      </p:sp>
    </p:spTree>
    <p:extLst>
      <p:ext uri="{BB962C8B-B14F-4D97-AF65-F5344CB8AC3E}">
        <p14:creationId xmlns:p14="http://schemas.microsoft.com/office/powerpoint/2010/main" val="24898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hypothetical options that could explain where nitrogen is going if not toward leaf-level photosynthesis</a:t>
            </a:r>
          </a:p>
          <a:p>
            <a:endParaRPr lang="en-US" dirty="0"/>
          </a:p>
          <a:p>
            <a:r>
              <a:rPr lang="en-US" dirty="0"/>
              <a:t>The first option is to allocate nitrogen to photosynthetic leaf tissue based on tradeoffs between nitrogen and water availability.</a:t>
            </a:r>
          </a:p>
          <a:p>
            <a:endParaRPr lang="en-US" dirty="0"/>
          </a:p>
          <a:p>
            <a:r>
              <a:rPr lang="en-US" dirty="0"/>
              <a:t>This option is predicated on recent optimality frameworks suggesting that plants can and should trade efficient use of an abundant resource for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a:t>
            </a:r>
          </a:p>
          <a:p>
            <a:endParaRPr lang="en-US" dirty="0"/>
          </a:p>
          <a:p>
            <a:r>
              <a:rPr lang="en-US" dirty="0"/>
              <a:t>Alternatively, if water is relatively more available than nitrogen, then the opposite may occur, where plants increase stomatal conductance to increase water movement and allow similar photosynthetic outputs at higher nitrogen-use efficiency and lower water-use efficiency.</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option is to allocate nitrogen to photosynthetic leaf tissue based on tradeoffs between leaf-level nitrogen demand and whole plant nitrogen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other words, if plants invest extra nitrogen toward whole plant growth, then this should come at the expense of leaf nitrogen. </a:t>
            </a:r>
          </a:p>
          <a:p>
            <a:endParaRPr lang="en-US" dirty="0"/>
          </a:p>
          <a:p>
            <a:r>
              <a:rPr lang="en-US" dirty="0"/>
              <a:t>This could be indexed through nitrogen investment in leaf quantity over quality, or toward maintenance of structural tissue essential for the survival and reproduction of an individual</a:t>
            </a:r>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240908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date, effects of soil nutrient availability on tradeoffs between leaf quality and leaf quantity or between nitrogen and water usage have been investigated using broad environmental gradients.</a:t>
            </a:r>
          </a:p>
          <a:p>
            <a:endParaRPr lang="en-US" dirty="0"/>
          </a:p>
          <a:p>
            <a:r>
              <a:rPr lang="en-US" dirty="0"/>
              <a:t>However, no study to date has investigated these patterns through a direct soil nutrient addition experiment</a:t>
            </a:r>
          </a:p>
        </p:txBody>
      </p:sp>
      <p:sp>
        <p:nvSpPr>
          <p:cNvPr id="4" name="Slide Number Placeholder 3"/>
          <p:cNvSpPr>
            <a:spLocks noGrp="1"/>
          </p:cNvSpPr>
          <p:nvPr>
            <p:ph type="sldNum" sz="quarter" idx="5"/>
          </p:nvPr>
        </p:nvSpPr>
        <p:spPr/>
        <p:txBody>
          <a:bodyPr/>
          <a:lstStyle/>
          <a:p>
            <a:fld id="{FC86132A-9F73-5048-ADCD-3F9CC016FE18}" type="slidenum">
              <a:rPr lang="en-US" smtClean="0"/>
              <a:t>6</a:t>
            </a:fld>
            <a:endParaRPr lang="en-US"/>
          </a:p>
        </p:txBody>
      </p:sp>
    </p:spTree>
    <p:extLst>
      <p:ext uri="{BB962C8B-B14F-4D97-AF65-F5344CB8AC3E}">
        <p14:creationId xmlns:p14="http://schemas.microsoft.com/office/powerpoint/2010/main" val="222168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hypotheses explained in the two options before, we wanted to know how leaf and whole plant processes responded to a soil nutrient addition experiment.</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335360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all within a 20-km radius of Ithaca, New York</a:t>
            </a:r>
          </a:p>
          <a:p>
            <a:endParaRPr lang="en-US" dirty="0"/>
          </a:p>
          <a:p>
            <a:r>
              <a:rPr lang="en-US" dirty="0"/>
              <a:t>This experiment was originally created to tease apart the impacts of soil pH change and soil nitrogen fertilization on forest systems;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8</a:t>
            </a:fld>
            <a:endParaRPr lang="en-US"/>
          </a:p>
        </p:txBody>
      </p:sp>
    </p:spTree>
    <p:extLst>
      <p:ext uri="{BB962C8B-B14F-4D97-AF65-F5344CB8AC3E}">
        <p14:creationId xmlns:p14="http://schemas.microsoft.com/office/powerpoint/2010/main" val="136843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fully sunlight canopy leaves from each of the plots using an arborist’s slingshot and used a LI-COR 6800 to measure carbon dioxide response curves</a:t>
            </a:r>
          </a:p>
        </p:txBody>
      </p:sp>
      <p:sp>
        <p:nvSpPr>
          <p:cNvPr id="4" name="Slide Number Placeholder 3"/>
          <p:cNvSpPr>
            <a:spLocks noGrp="1"/>
          </p:cNvSpPr>
          <p:nvPr>
            <p:ph type="sldNum" sz="quarter" idx="5"/>
          </p:nvPr>
        </p:nvSpPr>
        <p:spPr/>
        <p:txBody>
          <a:bodyPr/>
          <a:lstStyle/>
          <a:p>
            <a:fld id="{FC86132A-9F73-5048-ADCD-3F9CC016FE18}" type="slidenum">
              <a:rPr lang="en-US" smtClean="0"/>
              <a:t>9</a:t>
            </a:fld>
            <a:endParaRPr lang="en-US"/>
          </a:p>
        </p:txBody>
      </p:sp>
    </p:spTree>
    <p:extLst>
      <p:ext uri="{BB962C8B-B14F-4D97-AF65-F5344CB8AC3E}">
        <p14:creationId xmlns:p14="http://schemas.microsoft.com/office/powerpoint/2010/main" val="220119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net photosynthesis and biochemical process rates, we also quantified leaf nitrogen per unit leaf area and foliar d13C.</a:t>
            </a:r>
          </a:p>
          <a:p>
            <a:endParaRPr lang="en-US" dirty="0"/>
          </a:p>
          <a:p>
            <a:r>
              <a:rPr lang="en-US" dirty="0"/>
              <a:t>We also quantified photosynthetic nitrogen-use and intrinsic water-use efficiency.</a:t>
            </a:r>
          </a:p>
          <a:p>
            <a:endParaRPr lang="en-US" dirty="0"/>
          </a:p>
          <a:p>
            <a:r>
              <a:rPr lang="en-US" dirty="0"/>
              <a:t>At the whole plant level, we calculated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10</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11</a:t>
            </a:fld>
            <a:endParaRPr lang="en-US"/>
          </a:p>
        </p:txBody>
      </p:sp>
    </p:spTree>
    <p:extLst>
      <p:ext uri="{BB962C8B-B14F-4D97-AF65-F5344CB8AC3E}">
        <p14:creationId xmlns:p14="http://schemas.microsoft.com/office/powerpoint/2010/main" val="231263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315F-CA5D-D145-8115-B95F01EEC4E7}"/>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CE987BB-354E-E64C-8406-9568D0C3D053}"/>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817798-40EA-E048-B2F6-CEB61DB01F87}"/>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E62304C7-4A42-B54F-8CB8-565D88E1D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9EA1D-BE83-4E4F-A7C4-4E593A564F2A}"/>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47328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11F-2FC3-9C49-9627-A4DFA6AA1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F50275-E162-7E47-9EBE-08890FF7FE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4FDEA-7DF4-D248-A13E-3F42EF147492}"/>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A3657EA6-3C2F-074B-86EA-D04E39849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69BB9-82F7-3F49-A061-C04B9891C67B}"/>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13621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26EF9-A353-BD42-8620-EFEE17D49D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82FB1-ED3F-8F44-B3FB-7243AD567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778AC-F2E3-6048-8D01-88ACE3FD0830}"/>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F7C53DE1-1740-A146-8A78-FCD02B466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EC02B-244B-2847-B9B8-5EAB5C254FC9}"/>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263285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4950-C34E-AB48-A296-B5A6006E8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1B176-1BC3-DA45-B975-6362F4C42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72E27-AD5B-5944-B694-13FEDA5D1FE9}"/>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0627AE9C-BD22-B647-9EF8-C06E7D689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B1FF-9EC2-FA43-9832-A0935E2A8FB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84750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B8ED-A1E8-3342-B2D8-CA764B8BD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02E419-5791-294D-A990-0501A89E2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B743F-6607-3A40-B68D-FAC178923CA0}"/>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4319CC64-23FB-A140-8EA2-19D922EC8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C5B5-D90A-494F-BB28-F89F0983161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84832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53C7-2C0C-C94C-8548-3F66D2C68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0CC72-C174-844E-B06F-DC400FB3A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63393-3A6F-8440-A4CB-730B643BC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E5AF43-7B62-394C-AB0C-6597AC58AE71}"/>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6" name="Footer Placeholder 5">
            <a:extLst>
              <a:ext uri="{FF2B5EF4-FFF2-40B4-BE49-F238E27FC236}">
                <a16:creationId xmlns:a16="http://schemas.microsoft.com/office/drawing/2014/main" id="{017A58B0-D671-6C41-ABB9-FDD2A1A39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CA460-E436-2B46-9907-A1E5AFF1B57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13649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5652-1F99-6B45-8705-7092C6E7A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12CA77-CA08-DD43-9036-6598B464E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FF1EF-F0A1-5144-AC78-EFF925526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B7180-F0D0-5744-B826-679597303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8A51E-637B-B049-A22B-6C36FAC799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1291F9-CF26-CF46-843B-261EC278BC5D}"/>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8" name="Footer Placeholder 7">
            <a:extLst>
              <a:ext uri="{FF2B5EF4-FFF2-40B4-BE49-F238E27FC236}">
                <a16:creationId xmlns:a16="http://schemas.microsoft.com/office/drawing/2014/main" id="{B5878838-3DB9-3E4E-B23D-46CA6498BA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9F45C2-1C3C-794B-A4C5-9E3F21C4AEA1}"/>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39584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162B-DC8A-AB46-8E11-788968C74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506D6-A99A-B246-BB62-2985DFE169DA}"/>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4" name="Footer Placeholder 3">
            <a:extLst>
              <a:ext uri="{FF2B5EF4-FFF2-40B4-BE49-F238E27FC236}">
                <a16:creationId xmlns:a16="http://schemas.microsoft.com/office/drawing/2014/main" id="{2F7642AD-BBCC-EA4A-8E4C-6051AED54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845190-8BB1-174B-BB9C-6D84D3D21EE5}"/>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114598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1AD9B-8748-7840-915C-B7B30782BDFE}"/>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3" name="Footer Placeholder 2">
            <a:extLst>
              <a:ext uri="{FF2B5EF4-FFF2-40B4-BE49-F238E27FC236}">
                <a16:creationId xmlns:a16="http://schemas.microsoft.com/office/drawing/2014/main" id="{56BC5403-1C97-1E45-A161-28625317E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E28E59-2FED-6D4D-9320-420F98FB1AD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90782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552A-EC75-0345-B0FF-7662935CC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6B8F4-BE5B-1344-B1CD-5F6996F61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106BEF-AB20-4248-AAFC-2FAE49350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A20D4-1054-BE4D-BA10-CC3CB3C82D32}"/>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6" name="Footer Placeholder 5">
            <a:extLst>
              <a:ext uri="{FF2B5EF4-FFF2-40B4-BE49-F238E27FC236}">
                <a16:creationId xmlns:a16="http://schemas.microsoft.com/office/drawing/2014/main" id="{6F40EFA9-3173-E647-AF52-4EC6293C9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4BCC7-9D94-8345-8671-96BC0A4012B4}"/>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58597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35A7-889E-0C4F-AB78-D4CC1D92A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A6C746-38E0-404F-8375-AE5B9503F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0A0A7-A09E-3E4C-8751-702048FBD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77707-975A-0B45-B4C9-D131AF50BCC2}"/>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6" name="Footer Placeholder 5">
            <a:extLst>
              <a:ext uri="{FF2B5EF4-FFF2-40B4-BE49-F238E27FC236}">
                <a16:creationId xmlns:a16="http://schemas.microsoft.com/office/drawing/2014/main" id="{FB6B1619-BF78-3445-9734-61F0CFB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4CAF0-FAEA-0744-BE23-0851881C061E}"/>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98213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9D42E-0A1F-3240-BB32-5E665071C6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640B1-0A96-FE42-B8A2-625742761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C9178-157A-C24F-AC77-AAFCA8CC8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FC04F286-BCDB-F247-8915-615B4304F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9A35DF-29EC-144F-8553-6A09CA6F6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FB233-B43E-0842-A591-ADAC6A9E489A}" type="slidenum">
              <a:rPr lang="en-US" smtClean="0"/>
              <a:t>‹#›</a:t>
            </a:fld>
            <a:endParaRPr lang="en-US"/>
          </a:p>
        </p:txBody>
      </p:sp>
    </p:spTree>
    <p:extLst>
      <p:ext uri="{BB962C8B-B14F-4D97-AF65-F5344CB8AC3E}">
        <p14:creationId xmlns:p14="http://schemas.microsoft.com/office/powerpoint/2010/main" val="1741860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ED97-ED20-8040-9130-2C7A0C4C0C25}"/>
              </a:ext>
            </a:extLst>
          </p:cNvPr>
          <p:cNvSpPr>
            <a:spLocks noGrp="1"/>
          </p:cNvSpPr>
          <p:nvPr>
            <p:ph type="ctrTitle"/>
          </p:nvPr>
        </p:nvSpPr>
        <p:spPr>
          <a:xfrm>
            <a:off x="633121" y="607218"/>
            <a:ext cx="4913577" cy="2387600"/>
          </a:xfrm>
        </p:spPr>
        <p:txBody>
          <a:bodyPr>
            <a:normAutofit/>
          </a:bodyPr>
          <a:lstStyle/>
          <a:p>
            <a:r>
              <a:rPr lang="en-US" sz="2800" dirty="0"/>
              <a:t>Nutrient availability increases leaf nitrogen at the expense of whole plant growth in a closed canopy temperate forest</a:t>
            </a:r>
            <a:endParaRPr lang="en-US" sz="2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098A22-501D-4744-8E1C-5B9169FB56B4}"/>
              </a:ext>
            </a:extLst>
          </p:cNvPr>
          <p:cNvSpPr>
            <a:spLocks noGrp="1"/>
          </p:cNvSpPr>
          <p:nvPr>
            <p:ph type="subTitle" idx="1"/>
          </p:nvPr>
        </p:nvSpPr>
        <p:spPr>
          <a:xfrm>
            <a:off x="700211" y="3863182"/>
            <a:ext cx="4779398" cy="1655762"/>
          </a:xfrm>
        </p:spPr>
        <p:txBody>
          <a:bodyPr>
            <a:normAutofit/>
          </a:bodyPr>
          <a:lstStyle/>
          <a:p>
            <a:endParaRPr lang="en-US"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Evan </a:t>
            </a:r>
            <a:r>
              <a:rPr lang="en-US" sz="1800" b="1" dirty="0"/>
              <a:t>A. Perkowski</a:t>
            </a:r>
            <a:r>
              <a:rPr lang="en-US" sz="1800" b="1" baseline="30000" dirty="0"/>
              <a:t>1</a:t>
            </a:r>
            <a:r>
              <a:rPr lang="en-US" sz="1800" dirty="0"/>
              <a:t>; David W. Frey</a:t>
            </a:r>
            <a:r>
              <a:rPr lang="en-US" sz="1800" baseline="30000" dirty="0"/>
              <a:t>2</a:t>
            </a:r>
            <a:r>
              <a:rPr lang="en-US" sz="1800" dirty="0"/>
              <a:t>; Christine L. Goodale</a:t>
            </a:r>
            <a:r>
              <a:rPr lang="en-US" sz="1800" baseline="30000" dirty="0"/>
              <a:t>2</a:t>
            </a:r>
            <a:r>
              <a:rPr lang="en-US" sz="1800" dirty="0"/>
              <a:t>; Nicholas G. Smith</a:t>
            </a:r>
            <a:r>
              <a:rPr lang="en-US" sz="1800" baseline="30000" dirty="0"/>
              <a:t>1</a:t>
            </a:r>
            <a:endParaRPr lang="en-US" sz="1800" dirty="0">
              <a:latin typeface="Arial" panose="020B0604020202020204" pitchFamily="34" charset="0"/>
              <a:cs typeface="Arial" panose="020B0604020202020204" pitchFamily="34" charset="0"/>
            </a:endParaRPr>
          </a:p>
        </p:txBody>
      </p:sp>
      <p:pic>
        <p:nvPicPr>
          <p:cNvPr id="5" name="Picture 4" descr="A picture containing tree, outdoor, plant, forest&#10;&#10;Description automatically generated">
            <a:extLst>
              <a:ext uri="{FF2B5EF4-FFF2-40B4-BE49-F238E27FC236}">
                <a16:creationId xmlns:a16="http://schemas.microsoft.com/office/drawing/2014/main" id="{AC3F5D7E-F567-AD41-BF39-1C3E7FE96BAC}"/>
              </a:ext>
            </a:extLst>
          </p:cNvPr>
          <p:cNvPicPr>
            <a:picLocks noChangeAspect="1"/>
          </p:cNvPicPr>
          <p:nvPr/>
        </p:nvPicPr>
        <p:blipFill>
          <a:blip r:embed="rId2"/>
          <a:stretch>
            <a:fillRect/>
          </a:stretch>
        </p:blipFill>
        <p:spPr>
          <a:xfrm>
            <a:off x="7048500" y="0"/>
            <a:ext cx="5143500" cy="6858000"/>
          </a:xfrm>
          <a:prstGeom prst="rect">
            <a:avLst/>
          </a:prstGeom>
          <a:ln w="19050">
            <a:solidFill>
              <a:schemeClr val="tx1"/>
            </a:solidFill>
          </a:ln>
        </p:spPr>
      </p:pic>
      <p:sp>
        <p:nvSpPr>
          <p:cNvPr id="4" name="TextBox 3">
            <a:extLst>
              <a:ext uri="{FF2B5EF4-FFF2-40B4-BE49-F238E27FC236}">
                <a16:creationId xmlns:a16="http://schemas.microsoft.com/office/drawing/2014/main" id="{C7023868-C9B0-0945-8599-E67E95FDAD8B}"/>
              </a:ext>
            </a:extLst>
          </p:cNvPr>
          <p:cNvSpPr txBox="1"/>
          <p:nvPr/>
        </p:nvSpPr>
        <p:spPr>
          <a:xfrm>
            <a:off x="0" y="6387307"/>
            <a:ext cx="4000454" cy="461665"/>
          </a:xfrm>
          <a:prstGeom prst="rect">
            <a:avLst/>
          </a:prstGeom>
          <a:noFill/>
        </p:spPr>
        <p:txBody>
          <a:bodyPr wrap="none" rtlCol="0">
            <a:spAutoFit/>
          </a:bodyPr>
          <a:lstStyle/>
          <a:p>
            <a:r>
              <a:rPr lang="en-US" sz="1200" baseline="30000" dirty="0"/>
              <a:t>1</a:t>
            </a:r>
            <a:r>
              <a:rPr lang="en-US" sz="1200" dirty="0"/>
              <a:t>Dept. of Biological Sciences, Texas Tech University</a:t>
            </a:r>
          </a:p>
          <a:p>
            <a:r>
              <a:rPr lang="en-US" sz="1200" baseline="30000" dirty="0"/>
              <a:t>2</a:t>
            </a:r>
            <a:r>
              <a:rPr lang="en-US" sz="1200" dirty="0"/>
              <a:t>Dept. of Ecology and Evolutionary Biology, Cornell University</a:t>
            </a:r>
            <a:endParaRPr lang="en-US" sz="1200" baseline="30000" dirty="0"/>
          </a:p>
        </p:txBody>
      </p:sp>
    </p:spTree>
    <p:extLst>
      <p:ext uri="{BB962C8B-B14F-4D97-AF65-F5344CB8AC3E}">
        <p14:creationId xmlns:p14="http://schemas.microsoft.com/office/powerpoint/2010/main" val="283838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2758146" y="2125012"/>
            <a:ext cx="2533001"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Leaf-level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847166"/>
            <a:ext cx="2678952" cy="2739211"/>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Net photosynthesis and biochemical process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Leaf nitrogen per unit leaf area</a:t>
            </a:r>
          </a:p>
          <a:p>
            <a:endParaRPr lang="en-US" sz="1600" dirty="0"/>
          </a:p>
          <a:p>
            <a:pPr marL="285750" indent="-285750">
              <a:buFont typeface="Arial" panose="020B0604020202020204" pitchFamily="34" charset="0"/>
              <a:buChar char="•"/>
            </a:pPr>
            <a:r>
              <a:rPr lang="en-US" sz="1600" dirty="0"/>
              <a:t>Foliar </a:t>
            </a:r>
            <a:r>
              <a:rPr lang="el-GR" sz="1600" dirty="0"/>
              <a:t>δ</a:t>
            </a:r>
            <a:r>
              <a:rPr lang="el-GR" sz="1600" baseline="30000" dirty="0"/>
              <a:t>13</a:t>
            </a:r>
            <a:r>
              <a:rPr lang="en-US" sz="1600" dirty="0"/>
              <a:t>C (water-use efficiency proxy)</a:t>
            </a:r>
          </a:p>
          <a:p>
            <a:endParaRPr lang="en-US" sz="1600" dirty="0"/>
          </a:p>
          <a:p>
            <a:pPr marL="285750" indent="-285750">
              <a:buFont typeface="Arial" panose="020B0604020202020204" pitchFamily="34" charset="0"/>
              <a:buChar char="•"/>
            </a:pPr>
            <a:r>
              <a:rPr lang="en-US" sz="1600" dirty="0"/>
              <a:t>PNUE/</a:t>
            </a:r>
            <a:r>
              <a:rPr lang="en-US" sz="1600" dirty="0" err="1"/>
              <a:t>iWUE</a:t>
            </a:r>
            <a:endParaRPr lang="en-US" sz="1600" dirty="0"/>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14879" y="2754833"/>
            <a:ext cx="2679192" cy="2308324"/>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Change in basal area</a:t>
            </a:r>
            <a:r>
              <a:rPr lang="en-US" baseline="-25000" dirty="0"/>
              <a:t> </a:t>
            </a:r>
            <a:r>
              <a:rPr lang="en-US" dirty="0"/>
              <a:t>between 2011 and 2019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 growth rate using allometrically-scaled whole tree biomass</a:t>
            </a:r>
          </a:p>
        </p:txBody>
      </p:sp>
      <p:sp>
        <p:nvSpPr>
          <p:cNvPr id="3" name="Slide Number Placeholder 2">
            <a:extLst>
              <a:ext uri="{FF2B5EF4-FFF2-40B4-BE49-F238E27FC236}">
                <a16:creationId xmlns:a16="http://schemas.microsoft.com/office/drawing/2014/main" id="{A9A11098-2A21-874C-90F0-437B053D440B}"/>
              </a:ext>
            </a:extLst>
          </p:cNvPr>
          <p:cNvSpPr>
            <a:spLocks noGrp="1"/>
          </p:cNvSpPr>
          <p:nvPr>
            <p:ph type="sldNum" sz="quarter" idx="12"/>
          </p:nvPr>
        </p:nvSpPr>
        <p:spPr/>
        <p:txBody>
          <a:bodyPr/>
          <a:lstStyle/>
          <a:p>
            <a:fld id="{6D5984B1-1FA5-2940-936F-36ADA83D1FB2}" type="slidenum">
              <a:rPr lang="en-US" smtClean="0"/>
              <a:t>10</a:t>
            </a:fld>
            <a:endParaRPr lang="en-US"/>
          </a:p>
        </p:txBody>
      </p:sp>
    </p:spTree>
    <p:extLst>
      <p:ext uri="{BB962C8B-B14F-4D97-AF65-F5344CB8AC3E}">
        <p14:creationId xmlns:p14="http://schemas.microsoft.com/office/powerpoint/2010/main" val="156837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9AF-A33A-4B4C-B9A8-38612ACF2D4D}"/>
              </a:ext>
            </a:extLst>
          </p:cNvPr>
          <p:cNvSpPr>
            <a:spLocks noGrp="1"/>
          </p:cNvSpPr>
          <p:nvPr>
            <p:ph type="title"/>
          </p:nvPr>
        </p:nvSpPr>
        <p:spPr/>
        <p:txBody>
          <a:bodyPr/>
          <a:lstStyle/>
          <a:p>
            <a:r>
              <a:rPr lang="en-US" dirty="0"/>
              <a:t>Soil nitrogen availability increases leaf nitrogen</a:t>
            </a:r>
          </a:p>
        </p:txBody>
      </p:sp>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12" name="Rectangle 11">
            <a:extLst>
              <a:ext uri="{FF2B5EF4-FFF2-40B4-BE49-F238E27FC236}">
                <a16:creationId xmlns:a16="http://schemas.microsoft.com/office/drawing/2014/main" id="{3E1F2568-5EFC-3A4D-82E4-9623F1E7EF6E}"/>
              </a:ext>
            </a:extLst>
          </p:cNvPr>
          <p:cNvSpPr/>
          <p:nvPr/>
        </p:nvSpPr>
        <p:spPr>
          <a:xfrm>
            <a:off x="3297115" y="2013438"/>
            <a:ext cx="4633547"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598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9AF-A33A-4B4C-B9A8-38612ACF2D4D}"/>
              </a:ext>
            </a:extLst>
          </p:cNvPr>
          <p:cNvSpPr>
            <a:spLocks noGrp="1"/>
          </p:cNvSpPr>
          <p:nvPr>
            <p:ph type="title"/>
          </p:nvPr>
        </p:nvSpPr>
        <p:spPr/>
        <p:txBody>
          <a:bodyPr/>
          <a:lstStyle/>
          <a:p>
            <a:r>
              <a:rPr lang="en-US" dirty="0"/>
              <a:t>Soil nitrogen availability increases leaf nitrogen</a:t>
            </a:r>
          </a:p>
        </p:txBody>
      </p:sp>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418834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2"/>
          <a:stretch>
            <a:fillRect/>
          </a:stretch>
        </p:blipFill>
        <p:spPr>
          <a:xfrm>
            <a:off x="2667000" y="1920875"/>
            <a:ext cx="6858000" cy="4572000"/>
          </a:xfrm>
          <a:prstGeom prst="rect">
            <a:avLst/>
          </a:prstGeom>
        </p:spPr>
      </p:pic>
      <p:sp>
        <p:nvSpPr>
          <p:cNvPr id="7" name="Rectangle 6">
            <a:extLst>
              <a:ext uri="{FF2B5EF4-FFF2-40B4-BE49-F238E27FC236}">
                <a16:creationId xmlns:a16="http://schemas.microsoft.com/office/drawing/2014/main" id="{AD29124D-A441-7041-8D4D-A715A3408460}"/>
              </a:ext>
            </a:extLst>
          </p:cNvPr>
          <p:cNvSpPr/>
          <p:nvPr/>
        </p:nvSpPr>
        <p:spPr>
          <a:xfrm>
            <a:off x="3376246" y="2013438"/>
            <a:ext cx="4554416"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483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2"/>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966446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Soil nitrogen availability increases photosynthetic nitrogen-use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12" name="Rectangle 11">
            <a:extLst>
              <a:ext uri="{FF2B5EF4-FFF2-40B4-BE49-F238E27FC236}">
                <a16:creationId xmlns:a16="http://schemas.microsoft.com/office/drawing/2014/main" id="{484856D1-4A31-564F-90B1-07FB5F4DC138}"/>
              </a:ext>
            </a:extLst>
          </p:cNvPr>
          <p:cNvSpPr/>
          <p:nvPr/>
        </p:nvSpPr>
        <p:spPr>
          <a:xfrm>
            <a:off x="3305908" y="2013438"/>
            <a:ext cx="4624754"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642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Soil nitrogen availability increases photosynthetic nitrogen-use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a:blip r:embed="rId3"/>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2896992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 but does not influence water-use efficiency</a:t>
            </a:r>
          </a:p>
        </p:txBody>
      </p:sp>
      <p:pic>
        <p:nvPicPr>
          <p:cNvPr id="4" name="Picture 3" descr="Chart, scatter chart&#10;&#10;Description automatically generated">
            <a:extLst>
              <a:ext uri="{FF2B5EF4-FFF2-40B4-BE49-F238E27FC236}">
                <a16:creationId xmlns:a16="http://schemas.microsoft.com/office/drawing/2014/main" id="{3B7C1E9A-30D0-534B-B3CC-E1D7CF5FDFA6}"/>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5" name="Rectangle 4">
            <a:extLst>
              <a:ext uri="{FF2B5EF4-FFF2-40B4-BE49-F238E27FC236}">
                <a16:creationId xmlns:a16="http://schemas.microsoft.com/office/drawing/2014/main" id="{26BE615E-5357-434B-818C-A15B1A29F7C0}"/>
              </a:ext>
            </a:extLst>
          </p:cNvPr>
          <p:cNvSpPr/>
          <p:nvPr/>
        </p:nvSpPr>
        <p:spPr>
          <a:xfrm>
            <a:off x="3490546" y="2013438"/>
            <a:ext cx="4440116"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160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 but does not influence water-use efficiency</a:t>
            </a:r>
          </a:p>
        </p:txBody>
      </p:sp>
      <p:pic>
        <p:nvPicPr>
          <p:cNvPr id="4" name="Picture 3" descr="Chart, scatter chart&#10;&#10;Description automatically generated">
            <a:extLst>
              <a:ext uri="{FF2B5EF4-FFF2-40B4-BE49-F238E27FC236}">
                <a16:creationId xmlns:a16="http://schemas.microsoft.com/office/drawing/2014/main" id="{3B7C1E9A-30D0-534B-B3CC-E1D7CF5FDFA6}"/>
              </a:ext>
            </a:extLst>
          </p:cNvPr>
          <p:cNvPicPr>
            <a:picLocks noChangeAspect="1"/>
          </p:cNvPicPr>
          <p:nvPr/>
        </p:nvPicPr>
        <p:blipFill>
          <a:blip r:embed="rId3"/>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392472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66C1-B16E-014F-B701-C8FC9C2FBA61}"/>
              </a:ext>
            </a:extLst>
          </p:cNvPr>
          <p:cNvSpPr>
            <a:spLocks noGrp="1"/>
          </p:cNvSpPr>
          <p:nvPr>
            <p:ph type="title"/>
          </p:nvPr>
        </p:nvSpPr>
        <p:spPr/>
        <p:txBody>
          <a:bodyPr/>
          <a:lstStyle/>
          <a:p>
            <a:r>
              <a:rPr lang="en-US" dirty="0"/>
              <a:t>Soil nitrogen availability does not influence woody tissue production…</a:t>
            </a:r>
          </a:p>
        </p:txBody>
      </p:sp>
      <p:pic>
        <p:nvPicPr>
          <p:cNvPr id="6" name="Picture 5" descr="Chart, scatter chart&#10;&#10;Description automatically generated">
            <a:extLst>
              <a:ext uri="{FF2B5EF4-FFF2-40B4-BE49-F238E27FC236}">
                <a16:creationId xmlns:a16="http://schemas.microsoft.com/office/drawing/2014/main" id="{57391C88-B58F-6947-8950-BA4F1914723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8" name="Rectangle 7">
            <a:extLst>
              <a:ext uri="{FF2B5EF4-FFF2-40B4-BE49-F238E27FC236}">
                <a16:creationId xmlns:a16="http://schemas.microsoft.com/office/drawing/2014/main" id="{94D06591-6C0C-D143-B4E8-662F3A78E57D}"/>
              </a:ext>
            </a:extLst>
          </p:cNvPr>
          <p:cNvSpPr/>
          <p:nvPr/>
        </p:nvSpPr>
        <p:spPr>
          <a:xfrm>
            <a:off x="3490546" y="2013438"/>
            <a:ext cx="4440115"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455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B8D5-A327-CD45-80AF-04B221F2E45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779B209-90FE-6245-842C-8F7D0EB108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3838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66C1-B16E-014F-B701-C8FC9C2FBA61}"/>
              </a:ext>
            </a:extLst>
          </p:cNvPr>
          <p:cNvSpPr>
            <a:spLocks noGrp="1"/>
          </p:cNvSpPr>
          <p:nvPr>
            <p:ph type="title"/>
          </p:nvPr>
        </p:nvSpPr>
        <p:spPr/>
        <p:txBody>
          <a:bodyPr/>
          <a:lstStyle/>
          <a:p>
            <a:r>
              <a:rPr lang="en-US" dirty="0"/>
              <a:t>Soil nitrogen availability does not influence woody tissue production…</a:t>
            </a:r>
          </a:p>
        </p:txBody>
      </p:sp>
      <p:pic>
        <p:nvPicPr>
          <p:cNvPr id="6" name="Picture 5" descr="Chart, scatter chart&#10;&#10;Description automatically generated">
            <a:extLst>
              <a:ext uri="{FF2B5EF4-FFF2-40B4-BE49-F238E27FC236}">
                <a16:creationId xmlns:a16="http://schemas.microsoft.com/office/drawing/2014/main" id="{57391C88-B58F-6947-8950-BA4F1914723F}"/>
              </a:ext>
            </a:extLst>
          </p:cNvPr>
          <p:cNvPicPr>
            <a:picLocks noChangeAspect="1"/>
          </p:cNvPicPr>
          <p:nvPr/>
        </p:nvPicPr>
        <p:blipFill>
          <a:blip r:embed="rId3"/>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194857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AB64-9B15-D545-A320-459E371D69EE}"/>
              </a:ext>
            </a:extLst>
          </p:cNvPr>
          <p:cNvSpPr>
            <a:spLocks noGrp="1"/>
          </p:cNvSpPr>
          <p:nvPr>
            <p:ph type="title"/>
          </p:nvPr>
        </p:nvSpPr>
        <p:spPr/>
        <p:txBody>
          <a:bodyPr/>
          <a:lstStyle/>
          <a:p>
            <a:r>
              <a:rPr lang="en-US" dirty="0"/>
              <a:t>… or relative growth rate</a:t>
            </a:r>
          </a:p>
        </p:txBody>
      </p:sp>
      <p:pic>
        <p:nvPicPr>
          <p:cNvPr id="5" name="Picture 4" descr="Chart, scatter chart&#10;&#10;Description automatically generated">
            <a:extLst>
              <a:ext uri="{FF2B5EF4-FFF2-40B4-BE49-F238E27FC236}">
                <a16:creationId xmlns:a16="http://schemas.microsoft.com/office/drawing/2014/main" id="{D51C78B2-456E-D940-ACAE-6FB52F18CF79}"/>
              </a:ext>
            </a:extLst>
          </p:cNvPr>
          <p:cNvPicPr>
            <a:picLocks noChangeAspect="1"/>
          </p:cNvPicPr>
          <p:nvPr/>
        </p:nvPicPr>
        <p:blipFill>
          <a:blip r:embed="rId2"/>
          <a:stretch>
            <a:fillRect/>
          </a:stretch>
        </p:blipFill>
        <p:spPr>
          <a:xfrm>
            <a:off x="2667000" y="1920875"/>
            <a:ext cx="6858000" cy="4572000"/>
          </a:xfrm>
          <a:prstGeom prst="rect">
            <a:avLst/>
          </a:prstGeom>
        </p:spPr>
      </p:pic>
      <p:sp>
        <p:nvSpPr>
          <p:cNvPr id="6" name="Rectangle 5">
            <a:extLst>
              <a:ext uri="{FF2B5EF4-FFF2-40B4-BE49-F238E27FC236}">
                <a16:creationId xmlns:a16="http://schemas.microsoft.com/office/drawing/2014/main" id="{26B2B8A5-49EC-1C41-A15E-60E433EDE402}"/>
              </a:ext>
            </a:extLst>
          </p:cNvPr>
          <p:cNvSpPr/>
          <p:nvPr/>
        </p:nvSpPr>
        <p:spPr>
          <a:xfrm>
            <a:off x="3437793" y="2013438"/>
            <a:ext cx="4492870"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787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AB64-9B15-D545-A320-459E371D69EE}"/>
              </a:ext>
            </a:extLst>
          </p:cNvPr>
          <p:cNvSpPr>
            <a:spLocks noGrp="1"/>
          </p:cNvSpPr>
          <p:nvPr>
            <p:ph type="title"/>
          </p:nvPr>
        </p:nvSpPr>
        <p:spPr/>
        <p:txBody>
          <a:bodyPr/>
          <a:lstStyle/>
          <a:p>
            <a:r>
              <a:rPr lang="en-US" dirty="0"/>
              <a:t>… or relative growth rate</a:t>
            </a:r>
          </a:p>
        </p:txBody>
      </p:sp>
      <p:pic>
        <p:nvPicPr>
          <p:cNvPr id="5" name="Picture 4" descr="Chart, scatter chart&#10;&#10;Description automatically generated">
            <a:extLst>
              <a:ext uri="{FF2B5EF4-FFF2-40B4-BE49-F238E27FC236}">
                <a16:creationId xmlns:a16="http://schemas.microsoft.com/office/drawing/2014/main" id="{D51C78B2-456E-D940-ACAE-6FB52F18CF79}"/>
              </a:ext>
            </a:extLst>
          </p:cNvPr>
          <p:cNvPicPr>
            <a:picLocks noChangeAspect="1"/>
          </p:cNvPicPr>
          <p:nvPr/>
        </p:nvPicPr>
        <p:blipFill>
          <a:blip r:embed="rId2"/>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1558712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34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a:p>
            <a:pPr marL="0" indent="0">
              <a:buNone/>
            </a:pPr>
            <a:r>
              <a:rPr lang="en-US" dirty="0">
                <a:solidFill>
                  <a:schemeClr val="accent2"/>
                </a:solidFill>
              </a:rPr>
              <a:t>No, increased soil N increased nitrogen-use efficiency and did not influence water-use efficiency</a:t>
            </a:r>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236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697147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a:p>
            <a:pPr marL="0" indent="0">
              <a:buNone/>
            </a:pPr>
            <a:r>
              <a:rPr lang="en-US" dirty="0">
                <a:solidFill>
                  <a:schemeClr val="accent1"/>
                </a:solidFill>
              </a:rPr>
              <a:t>Yes! Soil N did not influence whole plant growth, but increased N</a:t>
            </a:r>
            <a:r>
              <a:rPr lang="en-US" baseline="-25000" dirty="0">
                <a:solidFill>
                  <a:schemeClr val="accent1"/>
                </a:solidFill>
              </a:rPr>
              <a:t>area</a:t>
            </a:r>
            <a:r>
              <a:rPr lang="en-US" dirty="0">
                <a:solidFill>
                  <a:schemeClr val="accent1"/>
                </a:solidFill>
              </a:rPr>
              <a:t>.</a:t>
            </a:r>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3912801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2DC8-D594-5A4D-A18E-8FBDA1E956B8}"/>
              </a:ext>
            </a:extLst>
          </p:cNvPr>
          <p:cNvSpPr>
            <a:spLocks noGrp="1"/>
          </p:cNvSpPr>
          <p:nvPr>
            <p:ph type="title"/>
          </p:nvPr>
        </p:nvSpPr>
        <p:spPr/>
        <p:txBody>
          <a:bodyPr/>
          <a:lstStyle/>
          <a:p>
            <a:r>
              <a:rPr lang="en-US" dirty="0"/>
              <a:t>Discussion</a:t>
            </a:r>
          </a:p>
        </p:txBody>
      </p:sp>
      <p:sp>
        <p:nvSpPr>
          <p:cNvPr id="5" name="Content Placeholder 4">
            <a:extLst>
              <a:ext uri="{FF2B5EF4-FFF2-40B4-BE49-F238E27FC236}">
                <a16:creationId xmlns:a16="http://schemas.microsoft.com/office/drawing/2014/main" id="{9F718C01-C83B-A04E-A51B-1B433B4BE61B}"/>
              </a:ext>
            </a:extLst>
          </p:cNvPr>
          <p:cNvSpPr>
            <a:spLocks noGrp="1"/>
          </p:cNvSpPr>
          <p:nvPr>
            <p:ph idx="1"/>
          </p:nvPr>
        </p:nvSpPr>
        <p:spPr/>
        <p:txBody>
          <a:bodyPr/>
          <a:lstStyle/>
          <a:p>
            <a:r>
              <a:rPr lang="en-US" dirty="0"/>
              <a:t>[work in progress]</a:t>
            </a:r>
          </a:p>
          <a:p>
            <a:endParaRPr lang="en-US" dirty="0"/>
          </a:p>
        </p:txBody>
      </p:sp>
    </p:spTree>
    <p:extLst>
      <p:ext uri="{BB962C8B-B14F-4D97-AF65-F5344CB8AC3E}">
        <p14:creationId xmlns:p14="http://schemas.microsoft.com/office/powerpoint/2010/main" val="3214025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226A-AD82-3A47-B18A-6B8CEA71FD7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00C5A7F-1B77-CC44-B01D-48AFA64DDEFE}"/>
              </a:ext>
            </a:extLst>
          </p:cNvPr>
          <p:cNvSpPr>
            <a:spLocks noGrp="1"/>
          </p:cNvSpPr>
          <p:nvPr>
            <p:ph idx="1"/>
          </p:nvPr>
        </p:nvSpPr>
        <p:spPr>
          <a:xfrm>
            <a:off x="838199" y="1825625"/>
            <a:ext cx="6637867" cy="4745296"/>
          </a:xfrm>
        </p:spPr>
        <p:txBody>
          <a:bodyPr>
            <a:normAutofit/>
          </a:bodyPr>
          <a:lstStyle/>
          <a:p>
            <a:r>
              <a:rPr lang="en-US" dirty="0"/>
              <a:t>USDA NIFA Award 2015-67003-23485</a:t>
            </a:r>
          </a:p>
          <a:p>
            <a:r>
              <a:rPr lang="en-US" dirty="0"/>
              <a:t>Texas Tech University</a:t>
            </a:r>
          </a:p>
          <a:p>
            <a:r>
              <a:rPr lang="en-US" dirty="0"/>
              <a:t>Risa McNellis (TTU)</a:t>
            </a:r>
          </a:p>
          <a:p>
            <a:r>
              <a:rPr lang="en-US" dirty="0" err="1"/>
              <a:t>Omair</a:t>
            </a:r>
            <a:r>
              <a:rPr lang="en-US" dirty="0"/>
              <a:t> Irfan (Cornell)</a:t>
            </a:r>
          </a:p>
          <a:p>
            <a:r>
              <a:rPr lang="en-US" dirty="0" err="1"/>
              <a:t>Romin</a:t>
            </a:r>
            <a:r>
              <a:rPr lang="en-US" dirty="0"/>
              <a:t> </a:t>
            </a:r>
            <a:r>
              <a:rPr lang="en-US" dirty="0" err="1"/>
              <a:t>Abdolahzadi</a:t>
            </a:r>
            <a:r>
              <a:rPr lang="en-US" dirty="0"/>
              <a:t> (Cornell)</a:t>
            </a:r>
          </a:p>
          <a:p>
            <a:r>
              <a:rPr lang="en-US" dirty="0"/>
              <a:t>Members of Schwilk &amp; van Gestel labs (TTU)</a:t>
            </a:r>
          </a:p>
          <a:p>
            <a:r>
              <a:rPr lang="en-US" dirty="0"/>
              <a:t>Dr. Lizz Waring (TTU)</a:t>
            </a:r>
          </a:p>
          <a:p>
            <a:endParaRPr lang="en-US" dirty="0"/>
          </a:p>
        </p:txBody>
      </p:sp>
      <p:pic>
        <p:nvPicPr>
          <p:cNvPr id="6" name="Picture 5">
            <a:extLst>
              <a:ext uri="{FF2B5EF4-FFF2-40B4-BE49-F238E27FC236}">
                <a16:creationId xmlns:a16="http://schemas.microsoft.com/office/drawing/2014/main" id="{1C72B48E-7CC0-C24E-A500-AC483B50A69B}"/>
              </a:ext>
            </a:extLst>
          </p:cNvPr>
          <p:cNvPicPr>
            <a:picLocks noChangeAspect="1"/>
          </p:cNvPicPr>
          <p:nvPr/>
        </p:nvPicPr>
        <p:blipFill>
          <a:blip r:embed="rId3"/>
          <a:stretch>
            <a:fillRect/>
          </a:stretch>
        </p:blipFill>
        <p:spPr>
          <a:xfrm>
            <a:off x="8210456" y="124946"/>
            <a:ext cx="3143344" cy="1975816"/>
          </a:xfrm>
          <a:prstGeom prst="rect">
            <a:avLst/>
          </a:prstGeom>
        </p:spPr>
      </p:pic>
      <p:pic>
        <p:nvPicPr>
          <p:cNvPr id="7" name="Picture 6">
            <a:extLst>
              <a:ext uri="{FF2B5EF4-FFF2-40B4-BE49-F238E27FC236}">
                <a16:creationId xmlns:a16="http://schemas.microsoft.com/office/drawing/2014/main" id="{9520C6E3-BA44-3543-8854-F83C022B52E7}"/>
              </a:ext>
            </a:extLst>
          </p:cNvPr>
          <p:cNvPicPr>
            <a:picLocks noChangeAspect="1"/>
          </p:cNvPicPr>
          <p:nvPr/>
        </p:nvPicPr>
        <p:blipFill>
          <a:blip r:embed="rId4"/>
          <a:stretch>
            <a:fillRect/>
          </a:stretch>
        </p:blipFill>
        <p:spPr>
          <a:xfrm>
            <a:off x="8663563" y="4193055"/>
            <a:ext cx="2299820" cy="2299820"/>
          </a:xfrm>
          <a:prstGeom prst="rect">
            <a:avLst/>
          </a:prstGeom>
        </p:spPr>
      </p:pic>
      <p:pic>
        <p:nvPicPr>
          <p:cNvPr id="8" name="Picture 7">
            <a:extLst>
              <a:ext uri="{FF2B5EF4-FFF2-40B4-BE49-F238E27FC236}">
                <a16:creationId xmlns:a16="http://schemas.microsoft.com/office/drawing/2014/main" id="{59D57E39-64EA-8341-919B-E084A70E2B00}"/>
              </a:ext>
            </a:extLst>
          </p:cNvPr>
          <p:cNvPicPr>
            <a:picLocks noChangeAspect="1"/>
          </p:cNvPicPr>
          <p:nvPr/>
        </p:nvPicPr>
        <p:blipFill>
          <a:blip r:embed="rId5"/>
          <a:stretch>
            <a:fillRect/>
          </a:stretch>
        </p:blipFill>
        <p:spPr>
          <a:xfrm>
            <a:off x="8878062" y="2340941"/>
            <a:ext cx="1820748" cy="1820748"/>
          </a:xfrm>
          <a:prstGeom prst="rect">
            <a:avLst/>
          </a:prstGeom>
        </p:spPr>
      </p:pic>
      <p:sp>
        <p:nvSpPr>
          <p:cNvPr id="4" name="Slide Number Placeholder 3">
            <a:extLst>
              <a:ext uri="{FF2B5EF4-FFF2-40B4-BE49-F238E27FC236}">
                <a16:creationId xmlns:a16="http://schemas.microsoft.com/office/drawing/2014/main" id="{58549098-026F-714D-9240-19A7057D88AA}"/>
              </a:ext>
            </a:extLst>
          </p:cNvPr>
          <p:cNvSpPr>
            <a:spLocks noGrp="1"/>
          </p:cNvSpPr>
          <p:nvPr>
            <p:ph type="sldNum" sz="quarter" idx="12"/>
          </p:nvPr>
        </p:nvSpPr>
        <p:spPr/>
        <p:txBody>
          <a:bodyPr/>
          <a:lstStyle/>
          <a:p>
            <a:fld id="{6D5984B1-1FA5-2940-936F-36ADA83D1FB2}" type="slidenum">
              <a:rPr lang="en-US" smtClean="0"/>
              <a:t>28</a:t>
            </a:fld>
            <a:endParaRPr lang="en-US"/>
          </a:p>
        </p:txBody>
      </p:sp>
    </p:spTree>
    <p:extLst>
      <p:ext uri="{BB962C8B-B14F-4D97-AF65-F5344CB8AC3E}">
        <p14:creationId xmlns:p14="http://schemas.microsoft.com/office/powerpoint/2010/main" val="832471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FA39-4C79-E84A-B8E3-05C803E597AD}"/>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78867ACF-FAF2-AC43-A6C6-38A7A4C28CB4}"/>
              </a:ext>
            </a:extLst>
          </p:cNvPr>
          <p:cNvSpPr>
            <a:spLocks noGrp="1"/>
          </p:cNvSpPr>
          <p:nvPr>
            <p:ph idx="1"/>
          </p:nvPr>
        </p:nvSpPr>
        <p:spPr/>
        <p:txBody>
          <a:body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587119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7225E11-F2EC-4E44-ADBB-D54515A416E2}"/>
              </a:ext>
            </a:extLst>
          </p:cNvPr>
          <p:cNvSpPr txBox="1"/>
          <p:nvPr/>
        </p:nvSpPr>
        <p:spPr>
          <a:xfrm>
            <a:off x="630904" y="4670611"/>
            <a:ext cx="3161607" cy="1477328"/>
          </a:xfrm>
          <a:prstGeom prst="rect">
            <a:avLst/>
          </a:prstGeom>
          <a:noFill/>
          <a:ln w="28575">
            <a:solidFill>
              <a:schemeClr val="tx1"/>
            </a:solidFill>
          </a:ln>
        </p:spPr>
        <p:txBody>
          <a:bodyPr wrap="square" rtlCol="0">
            <a:spAutoFit/>
          </a:bodyPr>
          <a:lstStyle/>
          <a:p>
            <a:pPr algn="ctr"/>
            <a:r>
              <a:rPr lang="en-US" b="1" dirty="0">
                <a:latin typeface="Arial" panose="020B0604020202020204" pitchFamily="34" charset="0"/>
                <a:cs typeface="Arial" panose="020B0604020202020204" pitchFamily="34" charset="0"/>
              </a:rPr>
              <a:t>Terrestrial biosphere models indirectly predict photosynthetic capacity from soil nitrogen availability</a:t>
            </a:r>
          </a:p>
        </p:txBody>
      </p:sp>
      <p:sp>
        <p:nvSpPr>
          <p:cNvPr id="14" name="Rectangle 13">
            <a:extLst>
              <a:ext uri="{FF2B5EF4-FFF2-40B4-BE49-F238E27FC236}">
                <a16:creationId xmlns:a16="http://schemas.microsoft.com/office/drawing/2014/main" id="{8C497D8E-586E-AE43-A63C-55754EDA1EFF}"/>
              </a:ext>
            </a:extLst>
          </p:cNvPr>
          <p:cNvSpPr/>
          <p:nvPr/>
        </p:nvSpPr>
        <p:spPr>
          <a:xfrm>
            <a:off x="8787124" y="626311"/>
            <a:ext cx="2062887" cy="99974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Photosynthetic capacity</a:t>
            </a:r>
          </a:p>
        </p:txBody>
      </p:sp>
      <p:sp>
        <p:nvSpPr>
          <p:cNvPr id="15" name="Rectangle 14">
            <a:extLst>
              <a:ext uri="{FF2B5EF4-FFF2-40B4-BE49-F238E27FC236}">
                <a16:creationId xmlns:a16="http://schemas.microsoft.com/office/drawing/2014/main" id="{EC673181-C129-864D-A527-075E4EC30684}"/>
              </a:ext>
            </a:extLst>
          </p:cNvPr>
          <p:cNvSpPr/>
          <p:nvPr/>
        </p:nvSpPr>
        <p:spPr>
          <a:xfrm>
            <a:off x="1397563" y="626311"/>
            <a:ext cx="2062887" cy="99974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Soil resource availability</a:t>
            </a:r>
          </a:p>
        </p:txBody>
      </p:sp>
      <p:sp>
        <p:nvSpPr>
          <p:cNvPr id="16" name="Rectangle 15">
            <a:extLst>
              <a:ext uri="{FF2B5EF4-FFF2-40B4-BE49-F238E27FC236}">
                <a16:creationId xmlns:a16="http://schemas.microsoft.com/office/drawing/2014/main" id="{F53899C0-446D-D341-B736-D8B22671712F}"/>
              </a:ext>
            </a:extLst>
          </p:cNvPr>
          <p:cNvSpPr/>
          <p:nvPr/>
        </p:nvSpPr>
        <p:spPr>
          <a:xfrm>
            <a:off x="5046627" y="626311"/>
            <a:ext cx="2062887" cy="99974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Leaf nutrient content</a:t>
            </a:r>
          </a:p>
        </p:txBody>
      </p:sp>
      <p:sp>
        <p:nvSpPr>
          <p:cNvPr id="17" name="Right Arrow 16">
            <a:extLst>
              <a:ext uri="{FF2B5EF4-FFF2-40B4-BE49-F238E27FC236}">
                <a16:creationId xmlns:a16="http://schemas.microsoft.com/office/drawing/2014/main" id="{6179A712-E83B-3545-A260-C760155674F4}"/>
              </a:ext>
            </a:extLst>
          </p:cNvPr>
          <p:cNvSpPr/>
          <p:nvPr/>
        </p:nvSpPr>
        <p:spPr>
          <a:xfrm>
            <a:off x="7459115" y="883867"/>
            <a:ext cx="978408" cy="484632"/>
          </a:xfrm>
          <a:prstGeom prst="rightArrow">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F81DCD80-C314-784A-8A89-F68A004C319E}"/>
              </a:ext>
            </a:extLst>
          </p:cNvPr>
          <p:cNvSpPr/>
          <p:nvPr/>
        </p:nvSpPr>
        <p:spPr>
          <a:xfrm rot="5400000">
            <a:off x="9329363" y="2197555"/>
            <a:ext cx="978408" cy="484632"/>
          </a:xfrm>
          <a:prstGeom prst="rightArrow">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408232-56D2-6145-B401-7F4CDE4AF60B}"/>
              </a:ext>
            </a:extLst>
          </p:cNvPr>
          <p:cNvSpPr/>
          <p:nvPr/>
        </p:nvSpPr>
        <p:spPr>
          <a:xfrm>
            <a:off x="8787124" y="3253687"/>
            <a:ext cx="2062887" cy="99974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Leaf-level photosynthesis</a:t>
            </a:r>
          </a:p>
        </p:txBody>
      </p:sp>
      <p:sp>
        <p:nvSpPr>
          <p:cNvPr id="20" name="Right Arrow 19">
            <a:extLst>
              <a:ext uri="{FF2B5EF4-FFF2-40B4-BE49-F238E27FC236}">
                <a16:creationId xmlns:a16="http://schemas.microsoft.com/office/drawing/2014/main" id="{B025B24D-5560-D942-84FB-8D32649BA4C8}"/>
              </a:ext>
            </a:extLst>
          </p:cNvPr>
          <p:cNvSpPr/>
          <p:nvPr/>
        </p:nvSpPr>
        <p:spPr>
          <a:xfrm>
            <a:off x="3764334" y="883867"/>
            <a:ext cx="978408" cy="484632"/>
          </a:xfrm>
          <a:prstGeom prst="rightArrow">
            <a:avLst/>
          </a:prstGeom>
          <a:solidFill>
            <a:schemeClr val="accent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1694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p:txBody>
          <a:bodyPr>
            <a:normAutofit fontScale="90000"/>
          </a:bodyPr>
          <a:lstStyle/>
          <a:p>
            <a:r>
              <a:rPr lang="en-US" dirty="0"/>
              <a:t>Option #1: Maintain photosynthesis with greater </a:t>
            </a:r>
            <a:r>
              <a:rPr lang="en-US" dirty="0">
                <a:solidFill>
                  <a:schemeClr val="accent1"/>
                </a:solidFill>
              </a:rPr>
              <a:t>water-use efficiency </a:t>
            </a:r>
            <a:r>
              <a:rPr lang="en-US" dirty="0"/>
              <a:t>at expense of </a:t>
            </a:r>
            <a:r>
              <a:rPr lang="en-US" dirty="0">
                <a:solidFill>
                  <a:schemeClr val="accent2"/>
                </a:solidFill>
              </a:rPr>
              <a:t>photosynthetic nitrogen-use efficiency</a:t>
            </a: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63" y="2147404"/>
            <a:ext cx="7681474" cy="3823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7FB8-3764-D043-86B0-21601F3FFB6D}"/>
              </a:ext>
            </a:extLst>
          </p:cNvPr>
          <p:cNvSpPr>
            <a:spLocks noGrp="1"/>
          </p:cNvSpPr>
          <p:nvPr>
            <p:ph type="title"/>
          </p:nvPr>
        </p:nvSpPr>
        <p:spPr/>
        <p:txBody>
          <a:bodyPr>
            <a:normAutofit fontScale="90000"/>
          </a:bodyPr>
          <a:lstStyle/>
          <a:p>
            <a:r>
              <a:rPr lang="en-US" dirty="0"/>
              <a:t>Option #2: Invest extra nitrogen toward whole plant growth at expense of leaf nitrogen, or vice versa</a:t>
            </a:r>
          </a:p>
        </p:txBody>
      </p:sp>
      <p:pic>
        <p:nvPicPr>
          <p:cNvPr id="4" name="Picture 3">
            <a:extLst>
              <a:ext uri="{FF2B5EF4-FFF2-40B4-BE49-F238E27FC236}">
                <a16:creationId xmlns:a16="http://schemas.microsoft.com/office/drawing/2014/main" id="{8A930C97-2617-E94B-95EB-44EC9448F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577" y="1697825"/>
            <a:ext cx="3906846" cy="4883176"/>
          </a:xfrm>
          <a:prstGeom prst="rect">
            <a:avLst/>
          </a:prstGeom>
        </p:spPr>
      </p:pic>
      <p:sp>
        <p:nvSpPr>
          <p:cNvPr id="5" name="TextBox 4">
            <a:extLst>
              <a:ext uri="{FF2B5EF4-FFF2-40B4-BE49-F238E27FC236}">
                <a16:creationId xmlns:a16="http://schemas.microsoft.com/office/drawing/2014/main" id="{70E1374F-826B-4C4D-853D-2FB753A21DD2}"/>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815635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E9515D-95AD-0E4E-B4A6-A0BBB0AEB914}"/>
              </a:ext>
            </a:extLst>
          </p:cNvPr>
          <p:cNvSpPr>
            <a:spLocks noGrp="1"/>
          </p:cNvSpPr>
          <p:nvPr>
            <p:ph type="title"/>
          </p:nvPr>
        </p:nvSpPr>
        <p:spPr>
          <a:xfrm>
            <a:off x="831850" y="2520564"/>
            <a:ext cx="10515600" cy="2041912"/>
          </a:xfrm>
        </p:spPr>
        <p:txBody>
          <a:bodyPr>
            <a:noAutofit/>
          </a:bodyPr>
          <a:lstStyle/>
          <a:p>
            <a:r>
              <a:rPr lang="en-US" sz="4000" dirty="0"/>
              <a:t>Very few </a:t>
            </a:r>
            <a:r>
              <a:rPr lang="en-US" sz="4000" b="1" u="sng" dirty="0"/>
              <a:t>manipulative</a:t>
            </a:r>
            <a:r>
              <a:rPr lang="en-US" sz="4000" dirty="0"/>
              <a:t> studies investigate leaf and whole plant responses to changes in soil nutrient availability</a:t>
            </a:r>
          </a:p>
        </p:txBody>
      </p:sp>
      <p:sp>
        <p:nvSpPr>
          <p:cNvPr id="2" name="Slide Number Placeholder 1">
            <a:extLst>
              <a:ext uri="{FF2B5EF4-FFF2-40B4-BE49-F238E27FC236}">
                <a16:creationId xmlns:a16="http://schemas.microsoft.com/office/drawing/2014/main" id="{CF469CCE-572D-D94D-ABA5-3A9931F22362}"/>
              </a:ext>
            </a:extLst>
          </p:cNvPr>
          <p:cNvSpPr>
            <a:spLocks noGrp="1"/>
          </p:cNvSpPr>
          <p:nvPr>
            <p:ph type="sldNum" sz="quarter" idx="12"/>
          </p:nvPr>
        </p:nvSpPr>
        <p:spPr/>
        <p:txBody>
          <a:bodyPr/>
          <a:lstStyle/>
          <a:p>
            <a:fld id="{6D5984B1-1FA5-2940-936F-36ADA83D1FB2}" type="slidenum">
              <a:rPr lang="en-US" smtClean="0"/>
              <a:t>6</a:t>
            </a:fld>
            <a:endParaRPr lang="en-US"/>
          </a:p>
        </p:txBody>
      </p:sp>
    </p:spTree>
    <p:extLst>
      <p:ext uri="{BB962C8B-B14F-4D97-AF65-F5344CB8AC3E}">
        <p14:creationId xmlns:p14="http://schemas.microsoft.com/office/powerpoint/2010/main" val="3383115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08609E-1260-2B42-853D-2367927BE443}"/>
              </a:ext>
            </a:extLst>
          </p:cNvPr>
          <p:cNvSpPr>
            <a:spLocks noGrp="1"/>
          </p:cNvSpPr>
          <p:nvPr>
            <p:ph type="title"/>
          </p:nvPr>
        </p:nvSpPr>
        <p:spPr/>
        <p:txBody>
          <a:bodyPr/>
          <a:lstStyle/>
          <a:p>
            <a:r>
              <a:rPr lang="en-US" dirty="0"/>
              <a:t>Study Question</a:t>
            </a:r>
          </a:p>
        </p:txBody>
      </p:sp>
      <p:sp>
        <p:nvSpPr>
          <p:cNvPr id="6" name="Rectangle 5">
            <a:extLst>
              <a:ext uri="{FF2B5EF4-FFF2-40B4-BE49-F238E27FC236}">
                <a16:creationId xmlns:a16="http://schemas.microsoft.com/office/drawing/2014/main" id="{6B5EB7BF-16A6-C44D-A995-D2F8A40C4896}"/>
              </a:ext>
            </a:extLst>
          </p:cNvPr>
          <p:cNvSpPr>
            <a:spLocks noChangeAspect="1"/>
          </p:cNvSpPr>
          <p:nvPr/>
        </p:nvSpPr>
        <p:spPr>
          <a:xfrm>
            <a:off x="1236313" y="2628900"/>
            <a:ext cx="9719374" cy="160020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How do leaf and whole plant processes respond to soil nutrient availability in a closed canopy system?</a:t>
            </a:r>
          </a:p>
        </p:txBody>
      </p:sp>
      <p:sp>
        <p:nvSpPr>
          <p:cNvPr id="2" name="Slide Number Placeholder 1">
            <a:extLst>
              <a:ext uri="{FF2B5EF4-FFF2-40B4-BE49-F238E27FC236}">
                <a16:creationId xmlns:a16="http://schemas.microsoft.com/office/drawing/2014/main" id="{104370F8-C073-8C41-91D0-87D6170749D4}"/>
              </a:ext>
            </a:extLst>
          </p:cNvPr>
          <p:cNvSpPr>
            <a:spLocks noGrp="1"/>
          </p:cNvSpPr>
          <p:nvPr>
            <p:ph type="sldNum" sz="quarter" idx="12"/>
          </p:nvPr>
        </p:nvSpPr>
        <p:spPr/>
        <p:txBody>
          <a:bodyPr/>
          <a:lstStyle/>
          <a:p>
            <a:fld id="{6D5984B1-1FA5-2940-936F-36ADA83D1FB2}" type="slidenum">
              <a:rPr lang="en-US" smtClean="0"/>
              <a:t>7</a:t>
            </a:fld>
            <a:endParaRPr lang="en-US"/>
          </a:p>
        </p:txBody>
      </p:sp>
    </p:spTree>
    <p:extLst>
      <p:ext uri="{BB962C8B-B14F-4D97-AF65-F5344CB8AC3E}">
        <p14:creationId xmlns:p14="http://schemas.microsoft.com/office/powerpoint/2010/main" val="3004515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a:t>
            </a:r>
          </a:p>
        </p:txBody>
      </p:sp>
      <p:sp>
        <p:nvSpPr>
          <p:cNvPr id="4" name="TextBox 3">
            <a:extLst>
              <a:ext uri="{FF2B5EF4-FFF2-40B4-BE49-F238E27FC236}">
                <a16:creationId xmlns:a16="http://schemas.microsoft.com/office/drawing/2014/main" id="{E14A7B1C-FA20-8D4A-9B30-713E3F4C5114}"/>
              </a:ext>
            </a:extLst>
          </p:cNvPr>
          <p:cNvSpPr txBox="1"/>
          <p:nvPr/>
        </p:nvSpPr>
        <p:spPr>
          <a:xfrm>
            <a:off x="385170" y="1983712"/>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988831" y="2122211"/>
            <a:ext cx="1063609"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Sites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3546763" y="3484381"/>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Bald Hill</a:t>
            </a:r>
          </a:p>
        </p:txBody>
      </p:sp>
      <p:sp>
        <p:nvSpPr>
          <p:cNvPr id="12" name="TextBox 11">
            <a:extLst>
              <a:ext uri="{FF2B5EF4-FFF2-40B4-BE49-F238E27FC236}">
                <a16:creationId xmlns:a16="http://schemas.microsoft.com/office/drawing/2014/main" id="{CBE6E965-9D15-4A42-ADC0-E46B3F93D307}"/>
              </a:ext>
            </a:extLst>
          </p:cNvPr>
          <p:cNvSpPr txBox="1"/>
          <p:nvPr/>
        </p:nvSpPr>
        <p:spPr>
          <a:xfrm>
            <a:off x="3546763" y="5361515"/>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Carter Creek</a:t>
            </a:r>
          </a:p>
        </p:txBody>
      </p:sp>
      <p:sp>
        <p:nvSpPr>
          <p:cNvPr id="16" name="TextBox 15">
            <a:extLst>
              <a:ext uri="{FF2B5EF4-FFF2-40B4-BE49-F238E27FC236}">
                <a16:creationId xmlns:a16="http://schemas.microsoft.com/office/drawing/2014/main" id="{26B14035-2E55-1F49-B149-E40569BFD556}"/>
              </a:ext>
            </a:extLst>
          </p:cNvPr>
          <p:cNvSpPr txBox="1"/>
          <p:nvPr/>
        </p:nvSpPr>
        <p:spPr>
          <a:xfrm>
            <a:off x="3546763" y="4422948"/>
            <a:ext cx="1842993"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Mount Pleasant</a:t>
            </a:r>
          </a:p>
        </p:txBody>
      </p:sp>
      <p:sp>
        <p:nvSpPr>
          <p:cNvPr id="21" name="TextBox 20">
            <a:extLst>
              <a:ext uri="{FF2B5EF4-FFF2-40B4-BE49-F238E27FC236}">
                <a16:creationId xmlns:a16="http://schemas.microsoft.com/office/drawing/2014/main" id="{44B49D68-9EEB-B345-A3E6-96069565FF01}"/>
              </a:ext>
            </a:extLst>
          </p:cNvPr>
          <p:cNvSpPr txBox="1"/>
          <p:nvPr/>
        </p:nvSpPr>
        <p:spPr>
          <a:xfrm>
            <a:off x="504871" y="4734528"/>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3" name="TextBox 12">
            <a:extLst>
              <a:ext uri="{FF2B5EF4-FFF2-40B4-BE49-F238E27FC236}">
                <a16:creationId xmlns:a16="http://schemas.microsoft.com/office/drawing/2014/main" id="{84BDCC37-5679-9041-B0C3-416AA481E3ED}"/>
              </a:ext>
            </a:extLst>
          </p:cNvPr>
          <p:cNvSpPr txBox="1"/>
          <p:nvPr/>
        </p:nvSpPr>
        <p:spPr>
          <a:xfrm>
            <a:off x="504871" y="3802162"/>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4" name="TextBox 13">
            <a:extLst>
              <a:ext uri="{FF2B5EF4-FFF2-40B4-BE49-F238E27FC236}">
                <a16:creationId xmlns:a16="http://schemas.microsoft.com/office/drawing/2014/main" id="{066F133B-FDA3-BE4F-B289-B1CD5BA80FB5}"/>
              </a:ext>
            </a:extLst>
          </p:cNvPr>
          <p:cNvSpPr txBox="1"/>
          <p:nvPr/>
        </p:nvSpPr>
        <p:spPr>
          <a:xfrm>
            <a:off x="504871" y="5666894"/>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5" name="TextBox 14">
            <a:extLst>
              <a:ext uri="{FF2B5EF4-FFF2-40B4-BE49-F238E27FC236}">
                <a16:creationId xmlns:a16="http://schemas.microsoft.com/office/drawing/2014/main" id="{7C4930DE-2FDA-6048-BBC1-F5D751306DFA}"/>
              </a:ext>
            </a:extLst>
          </p:cNvPr>
          <p:cNvSpPr txBox="1"/>
          <p:nvPr/>
        </p:nvSpPr>
        <p:spPr>
          <a:xfrm>
            <a:off x="504871" y="2869796"/>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pic>
        <p:nvPicPr>
          <p:cNvPr id="6" name="Picture 5" descr="Map&#10;&#10;Description automatically generated">
            <a:extLst>
              <a:ext uri="{FF2B5EF4-FFF2-40B4-BE49-F238E27FC236}">
                <a16:creationId xmlns:a16="http://schemas.microsoft.com/office/drawing/2014/main" id="{B0CED5F8-84E9-9E41-9180-92EB16CBA0EC}"/>
              </a:ext>
            </a:extLst>
          </p:cNvPr>
          <p:cNvPicPr>
            <a:picLocks noChangeAspect="1"/>
          </p:cNvPicPr>
          <p:nvPr/>
        </p:nvPicPr>
        <p:blipFill rotWithShape="1">
          <a:blip r:embed="rId3"/>
          <a:srcRect l="20009" r="17841"/>
          <a:stretch/>
        </p:blipFill>
        <p:spPr>
          <a:xfrm>
            <a:off x="7014245" y="1317549"/>
            <a:ext cx="4728676" cy="5072329"/>
          </a:xfrm>
          <a:prstGeom prst="rect">
            <a:avLst/>
          </a:prstGeom>
        </p:spPr>
      </p:pic>
      <p:sp>
        <p:nvSpPr>
          <p:cNvPr id="3" name="Slide Number Placeholder 2">
            <a:extLst>
              <a:ext uri="{FF2B5EF4-FFF2-40B4-BE49-F238E27FC236}">
                <a16:creationId xmlns:a16="http://schemas.microsoft.com/office/drawing/2014/main" id="{E2D98D8C-C5DC-F747-8D77-B72D71310950}"/>
              </a:ext>
            </a:extLst>
          </p:cNvPr>
          <p:cNvSpPr>
            <a:spLocks noGrp="1"/>
          </p:cNvSpPr>
          <p:nvPr>
            <p:ph type="sldNum" sz="quarter" idx="12"/>
          </p:nvPr>
        </p:nvSpPr>
        <p:spPr/>
        <p:txBody>
          <a:bodyPr/>
          <a:lstStyle/>
          <a:p>
            <a:fld id="{6D5984B1-1FA5-2940-936F-36ADA83D1FB2}" type="slidenum">
              <a:rPr lang="en-US" smtClean="0"/>
              <a:t>8</a:t>
            </a:fld>
            <a:endParaRPr lang="en-US"/>
          </a:p>
        </p:txBody>
      </p:sp>
    </p:spTree>
    <p:extLst>
      <p:ext uri="{BB962C8B-B14F-4D97-AF65-F5344CB8AC3E}">
        <p14:creationId xmlns:p14="http://schemas.microsoft.com/office/powerpoint/2010/main" val="310334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4D22-5334-EB4E-BAB2-A604E51F752E}"/>
              </a:ext>
            </a:extLst>
          </p:cNvPr>
          <p:cNvSpPr>
            <a:spLocks noGrp="1"/>
          </p:cNvSpPr>
          <p:nvPr>
            <p:ph type="title"/>
          </p:nvPr>
        </p:nvSpPr>
        <p:spPr/>
        <p:txBody>
          <a:bodyPr>
            <a:normAutofit/>
          </a:bodyPr>
          <a:lstStyle/>
          <a:p>
            <a:r>
              <a:rPr lang="en-US" dirty="0"/>
              <a:t>Leaf sampling</a:t>
            </a:r>
          </a:p>
        </p:txBody>
      </p:sp>
      <p:sp>
        <p:nvSpPr>
          <p:cNvPr id="3" name="Content Placeholder 2">
            <a:extLst>
              <a:ext uri="{FF2B5EF4-FFF2-40B4-BE49-F238E27FC236}">
                <a16:creationId xmlns:a16="http://schemas.microsoft.com/office/drawing/2014/main" id="{3BEDB719-E50E-184B-8C90-CE1F02AFF84E}"/>
              </a:ext>
            </a:extLst>
          </p:cNvPr>
          <p:cNvSpPr>
            <a:spLocks noGrp="1"/>
          </p:cNvSpPr>
          <p:nvPr>
            <p:ph idx="1"/>
          </p:nvPr>
        </p:nvSpPr>
        <p:spPr>
          <a:xfrm>
            <a:off x="504587" y="2521626"/>
            <a:ext cx="3330813" cy="2858684"/>
          </a:xfrm>
        </p:spPr>
        <p:txBody>
          <a:bodyPr anchor="ctr">
            <a:normAutofit/>
          </a:bodyPr>
          <a:lstStyle/>
          <a:p>
            <a:r>
              <a:rPr lang="en-US" sz="1800" dirty="0"/>
              <a:t>Fully sunlit canopy leaves brought down with arborist’s slingshot</a:t>
            </a:r>
          </a:p>
          <a:p>
            <a:endParaRPr lang="en-US" sz="1800" dirty="0"/>
          </a:p>
          <a:p>
            <a:r>
              <a:rPr lang="en-US" sz="1800" dirty="0"/>
              <a:t>Branches recut underwater</a:t>
            </a:r>
          </a:p>
          <a:p>
            <a:endParaRPr lang="en-US" sz="1800" dirty="0"/>
          </a:p>
          <a:p>
            <a:r>
              <a:rPr lang="en-US" sz="1800" dirty="0"/>
              <a:t>CO</a:t>
            </a:r>
            <a:r>
              <a:rPr lang="en-US" sz="1800" baseline="-25000" dirty="0"/>
              <a:t>2</a:t>
            </a:r>
            <a:r>
              <a:rPr lang="en-US" sz="1800" dirty="0"/>
              <a:t> response curve</a:t>
            </a:r>
            <a:r>
              <a:rPr lang="en-US" sz="1800" baseline="30000" dirty="0"/>
              <a:t> </a:t>
            </a:r>
            <a:r>
              <a:rPr lang="en-US" sz="1800" dirty="0"/>
              <a:t>using LI-COR 6800</a:t>
            </a:r>
          </a:p>
        </p:txBody>
      </p:sp>
      <p:pic>
        <p:nvPicPr>
          <p:cNvPr id="4" name="Picture 3" descr="A picture containing outdoor, tree, ground, forest&#10;&#10;Description automatically generated">
            <a:extLst>
              <a:ext uri="{FF2B5EF4-FFF2-40B4-BE49-F238E27FC236}">
                <a16:creationId xmlns:a16="http://schemas.microsoft.com/office/drawing/2014/main" id="{395E0D8D-B13B-F84A-8D12-624EE7CBF804}"/>
              </a:ext>
            </a:extLst>
          </p:cNvPr>
          <p:cNvPicPr>
            <a:picLocks noChangeAspect="1"/>
          </p:cNvPicPr>
          <p:nvPr/>
        </p:nvPicPr>
        <p:blipFill rotWithShape="1">
          <a:blip r:embed="rId3"/>
          <a:srcRect t="882"/>
          <a:stretch/>
        </p:blipFill>
        <p:spPr>
          <a:xfrm>
            <a:off x="4385702" y="1690688"/>
            <a:ext cx="3420596" cy="4520560"/>
          </a:xfrm>
          <a:prstGeom prst="rect">
            <a:avLst/>
          </a:prstGeom>
          <a:ln w="19050">
            <a:solidFill>
              <a:schemeClr val="tx1"/>
            </a:solidFill>
          </a:ln>
        </p:spPr>
      </p:pic>
      <p:pic>
        <p:nvPicPr>
          <p:cNvPr id="37" name="Picture 36" descr="A picture containing tree, outdoor&#10;&#10;Description automatically generated">
            <a:extLst>
              <a:ext uri="{FF2B5EF4-FFF2-40B4-BE49-F238E27FC236}">
                <a16:creationId xmlns:a16="http://schemas.microsoft.com/office/drawing/2014/main" id="{7AA0517B-DE29-D54D-908F-986EC1C06A0B}"/>
              </a:ext>
            </a:extLst>
          </p:cNvPr>
          <p:cNvPicPr>
            <a:picLocks noChangeAspect="1"/>
          </p:cNvPicPr>
          <p:nvPr/>
        </p:nvPicPr>
        <p:blipFill>
          <a:blip r:embed="rId4"/>
          <a:stretch>
            <a:fillRect/>
          </a:stretch>
        </p:blipFill>
        <p:spPr>
          <a:xfrm>
            <a:off x="8299561" y="1658114"/>
            <a:ext cx="3387852" cy="4517136"/>
          </a:xfrm>
          <a:prstGeom prst="rect">
            <a:avLst/>
          </a:prstGeom>
          <a:ln w="19050">
            <a:solidFill>
              <a:schemeClr val="tx1"/>
            </a:solidFill>
          </a:ln>
        </p:spPr>
      </p:pic>
      <p:sp>
        <p:nvSpPr>
          <p:cNvPr id="5" name="Slide Number Placeholder 4">
            <a:extLst>
              <a:ext uri="{FF2B5EF4-FFF2-40B4-BE49-F238E27FC236}">
                <a16:creationId xmlns:a16="http://schemas.microsoft.com/office/drawing/2014/main" id="{697E710C-2B80-0C4A-92D6-8A5B97F6DAB5}"/>
              </a:ext>
            </a:extLst>
          </p:cNvPr>
          <p:cNvSpPr>
            <a:spLocks noGrp="1"/>
          </p:cNvSpPr>
          <p:nvPr>
            <p:ph type="sldNum" sz="quarter" idx="12"/>
          </p:nvPr>
        </p:nvSpPr>
        <p:spPr/>
        <p:txBody>
          <a:bodyPr/>
          <a:lstStyle/>
          <a:p>
            <a:fld id="{6D5984B1-1FA5-2940-936F-36ADA83D1FB2}" type="slidenum">
              <a:rPr lang="en-US" smtClean="0"/>
              <a:t>9</a:t>
            </a:fld>
            <a:endParaRPr lang="en-US"/>
          </a:p>
        </p:txBody>
      </p:sp>
    </p:spTree>
    <p:extLst>
      <p:ext uri="{BB962C8B-B14F-4D97-AF65-F5344CB8AC3E}">
        <p14:creationId xmlns:p14="http://schemas.microsoft.com/office/powerpoint/2010/main" val="3834258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TotalTime>
  <Words>1517</Words>
  <Application>Microsoft Macintosh PowerPoint</Application>
  <PresentationFormat>Widescreen</PresentationFormat>
  <Paragraphs>192</Paragraphs>
  <Slides>29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Nutrient availability increases leaf nitrogen at the expense of whole plant growth in a closed canopy temperate forest</vt:lpstr>
      <vt:lpstr>PowerPoint Presentation</vt:lpstr>
      <vt:lpstr>PowerPoint Presentation</vt:lpstr>
      <vt:lpstr>Option #1: Maintain photosynthesis with greater water-use efficiency at expense of photosynthetic nitrogen-use efficiency</vt:lpstr>
      <vt:lpstr>Option #2: Invest extra nitrogen toward whole plant growth at expense of leaf nitrogen, or vice versa</vt:lpstr>
      <vt:lpstr>Very few manipulative studies investigate leaf and whole plant responses to changes in soil nutrient availability</vt:lpstr>
      <vt:lpstr>Study Question</vt:lpstr>
      <vt:lpstr>Study system</vt:lpstr>
      <vt:lpstr>Leaf sampling</vt:lpstr>
      <vt:lpstr>Plant measurements</vt:lpstr>
      <vt:lpstr>Soil nitrogen availability increases leaf nitrogen</vt:lpstr>
      <vt:lpstr>Soil nitrogen availability increases leaf nitrogen</vt:lpstr>
      <vt:lpstr>Soil nitrogen availability increases photosynthetic capacity</vt:lpstr>
      <vt:lpstr>Soil nitrogen availability increases photosynthetic capacity</vt:lpstr>
      <vt:lpstr>Soil nitrogen availability increases photosynthetic nitrogen-use efficiency…</vt:lpstr>
      <vt:lpstr>Soil nitrogen availability increases photosynthetic nitrogen-use efficiency…</vt:lpstr>
      <vt:lpstr>… but does not influence water-use efficiency</vt:lpstr>
      <vt:lpstr>… but does not influence water-use efficiency</vt:lpstr>
      <vt:lpstr>Soil nitrogen availability does not influence woody tissue production…</vt:lpstr>
      <vt:lpstr>Soil nitrogen availability does not influence woody tissue production…</vt:lpstr>
      <vt:lpstr>… or relative growth rate</vt:lpstr>
      <vt:lpstr>… or relative growth rate</vt:lpstr>
      <vt:lpstr>Revisiting Option 1</vt:lpstr>
      <vt:lpstr>Revisiting Option 1</vt:lpstr>
      <vt:lpstr>Revisiting Option 2</vt:lpstr>
      <vt:lpstr>Revisiting Option 2</vt:lpstr>
      <vt:lpstr>Discussion</vt:lpstr>
      <vt:lpstr>Acknowledgements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 availability increases whole plant growth, but not leaf photosynthesis, in a closed canopy temperate forest</dc:title>
  <dc:creator>Perkowski, Evan A</dc:creator>
  <cp:lastModifiedBy>Perkowski, Evan A</cp:lastModifiedBy>
  <cp:revision>34</cp:revision>
  <dcterms:created xsi:type="dcterms:W3CDTF">2021-07-07T16:19:51Z</dcterms:created>
  <dcterms:modified xsi:type="dcterms:W3CDTF">2021-07-13T18:22:23Z</dcterms:modified>
</cp:coreProperties>
</file>